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8" r:id="rId3"/>
    <p:sldId id="260" r:id="rId4"/>
    <p:sldId id="276" r:id="rId5"/>
    <p:sldId id="268" r:id="rId6"/>
    <p:sldId id="281" r:id="rId7"/>
    <p:sldId id="282" r:id="rId8"/>
    <p:sldId id="283" r:id="rId9"/>
    <p:sldId id="284" r:id="rId10"/>
    <p:sldId id="295" r:id="rId11"/>
    <p:sldId id="296" r:id="rId12"/>
    <p:sldId id="277" r:id="rId13"/>
    <p:sldId id="273" r:id="rId14"/>
    <p:sldId id="285" r:id="rId15"/>
    <p:sldId id="294" r:id="rId16"/>
    <p:sldId id="274" r:id="rId17"/>
    <p:sldId id="288" r:id="rId18"/>
    <p:sldId id="291" r:id="rId19"/>
    <p:sldId id="289" r:id="rId20"/>
    <p:sldId id="290" r:id="rId21"/>
    <p:sldId id="292" r:id="rId22"/>
    <p:sldId id="293" r:id="rId23"/>
    <p:sldId id="278" r:id="rId24"/>
    <p:sldId id="280" r:id="rId25"/>
    <p:sldId id="287" r:id="rId26"/>
    <p:sldId id="272" r:id="rId27"/>
  </p:sldIdLst>
  <p:sldSz cx="12192000" cy="6858000"/>
  <p:notesSz cx="6858000" cy="9144000"/>
  <p:embeddedFontLs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B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324" autoAdjust="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r>
            <a:rPr lang="en-US" dirty="0" smtClean="0"/>
            <a:t>Powering the Factory</a:t>
          </a:r>
          <a:endParaRPr lang="en-US" dirty="0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/>
        </a:p>
      </dgm:t>
    </dgm:pt>
    <dgm:pt modelId="{38FB0022-09EC-4D6F-86C0-C813C6F2F39A}">
      <dgm:prSet phldrT="[Text]" custT="1"/>
      <dgm:spPr/>
      <dgm:t>
        <a:bodyPr/>
        <a:lstStyle/>
        <a:p>
          <a:r>
            <a:rPr lang="en-US" sz="1300" dirty="0" smtClean="0"/>
            <a:t>Manufacturing</a:t>
          </a:r>
          <a:endParaRPr lang="en-US" sz="1300" dirty="0"/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/>
      <dgm:t>
        <a:bodyPr/>
        <a:lstStyle/>
        <a:p>
          <a:endParaRPr lang="en-US"/>
        </a:p>
      </dgm:t>
    </dgm:pt>
    <dgm:pt modelId="{9131EDB8-27A6-42FD-A541-052EFC01D4C6}">
      <dgm:prSet phldrT="[Text]"/>
      <dgm:spPr/>
      <dgm:t>
        <a:bodyPr/>
        <a:lstStyle/>
        <a:p>
          <a:r>
            <a:rPr lang="en-US" dirty="0" smtClean="0"/>
            <a:t>Using a Product</a:t>
          </a:r>
          <a:endParaRPr lang="en-US" dirty="0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</dgm:pt>
    <dgm:pt modelId="{23116FF9-AEB9-43F5-882D-9ECB1FD5DE18}">
      <dgm:prSet phldrT="[Text]"/>
      <dgm:spPr/>
      <dgm:t>
        <a:bodyPr/>
        <a:lstStyle/>
        <a:p>
          <a:r>
            <a:rPr lang="en-US" dirty="0" smtClean="0"/>
            <a:t>Recycling a Product</a:t>
          </a:r>
          <a:endParaRPr lang="en-US" dirty="0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</dgm:pt>
    <dgm:pt modelId="{DA2EE66E-1894-4E15-A659-CCDCFE4DAD65}">
      <dgm:prSet phldrT="[Text]"/>
      <dgm:spPr/>
      <dgm:t>
        <a:bodyPr/>
        <a:lstStyle/>
        <a:p>
          <a:r>
            <a:rPr lang="en-US" dirty="0" smtClean="0"/>
            <a:t>Sourcing New Materials</a:t>
          </a:r>
          <a:endParaRPr lang="en-US" dirty="0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78C50D8-77D8-41C7-84A7-20D85C0A1825}" type="presOf" srcId="{BEE765C7-6165-4808-9B3B-A6627557B77F}" destId="{670EC530-2BF9-418C-9EBE-CFD33FE15D7D}" srcOrd="0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22D86A64-D851-411D-98DD-66DB08D887DE}" type="presOf" srcId="{012EDDC6-207F-4EE3-9DEB-146599520561}" destId="{558890D5-4F42-4C33-B381-CD393B37A1FF}" srcOrd="0" destOrd="0" presId="urn:microsoft.com/office/officeart/2005/8/layout/cycle2"/>
    <dgm:cxn modelId="{5637A8D1-6DDD-43E0-A654-B84F12CA0E6D}" type="presOf" srcId="{EA86A114-EBD1-49CF-AB76-042FF3D636A5}" destId="{A60042D3-910C-4160-96CD-1A63C2C4C0FB}" srcOrd="1" destOrd="0" presId="urn:microsoft.com/office/officeart/2005/8/layout/cycle2"/>
    <dgm:cxn modelId="{2E4A0F44-C22C-4A79-B441-BE1F243004F3}" type="presOf" srcId="{612BA10D-4F4F-4BF6-9059-06A94BDAF34E}" destId="{719BC63E-F731-4648-BC28-EDC25FC57AA9}" srcOrd="0" destOrd="0" presId="urn:microsoft.com/office/officeart/2005/8/layout/cycle2"/>
    <dgm:cxn modelId="{E6D814D4-FE86-41BE-AC34-7861C8901BCD}" type="presOf" srcId="{13633CBA-2502-434A-928C-6EC6967F259D}" destId="{EA3ADED0-C9AD-4C17-98CE-D872DACD90E8}" srcOrd="0" destOrd="0" presId="urn:microsoft.com/office/officeart/2005/8/layout/cycle2"/>
    <dgm:cxn modelId="{70A15E49-F97C-4E32-8474-DA58034FE49C}" type="presOf" srcId="{7985EE53-BD3D-4DB3-B5BD-6B9FFA75B9E6}" destId="{746707A3-847D-4DEF-8437-C19565999197}" srcOrd="1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70E930A6-C827-4F72-B6F2-9BC8DC8AB8CD}" type="presOf" srcId="{23116FF9-AEB9-43F5-882D-9ECB1FD5DE18}" destId="{4DD53E4A-81C3-4CAD-B31F-4C20BA5CFCD7}" srcOrd="0" destOrd="0" presId="urn:microsoft.com/office/officeart/2005/8/layout/cycle2"/>
    <dgm:cxn modelId="{08C26720-4CBB-4226-9FAA-5FA72C464F41}" type="presOf" srcId="{612BA10D-4F4F-4BF6-9059-06A94BDAF34E}" destId="{018B9E75-742E-4303-A16C-8A821310EF15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66822E6F-E441-4678-A445-668144701D63}" type="presOf" srcId="{13A2EB04-B868-427A-B17F-16729BFA55DA}" destId="{2F68EEE9-28D4-49EC-A4B1-C191492E34F2}" srcOrd="1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6A3565DD-D04C-4E82-B5A0-4809B84DBC70}" type="presOf" srcId="{13A2EB04-B868-427A-B17F-16729BFA55DA}" destId="{3BFA7701-5D17-48E5-8EAF-0CE4B894FCD8}" srcOrd="0" destOrd="0" presId="urn:microsoft.com/office/officeart/2005/8/layout/cycle2"/>
    <dgm:cxn modelId="{04CB5DA5-3FF2-4B6D-8DE7-1F090C09BE47}" type="presOf" srcId="{EA86A114-EBD1-49CF-AB76-042FF3D636A5}" destId="{3701657F-6946-4A4C-877D-2A88A526B7E1}" srcOrd="0" destOrd="0" presId="urn:microsoft.com/office/officeart/2005/8/layout/cycle2"/>
    <dgm:cxn modelId="{8426E189-4684-4E41-AAAC-C4772D18A644}" type="presOf" srcId="{38FB0022-09EC-4D6F-86C0-C813C6F2F39A}" destId="{91CB6799-0928-4E01-9EDA-41B17BB04FAF}" srcOrd="0" destOrd="0" presId="urn:microsoft.com/office/officeart/2005/8/layout/cycle2"/>
    <dgm:cxn modelId="{3EDF7B8C-7598-4E0B-B3E9-3F82986F4CD4}" type="presOf" srcId="{9131EDB8-27A6-42FD-A541-052EFC01D4C6}" destId="{28372633-A8CE-4898-AF86-305447452F30}" srcOrd="0" destOrd="0" presId="urn:microsoft.com/office/officeart/2005/8/layout/cycle2"/>
    <dgm:cxn modelId="{142518E3-74EC-49D4-B3EA-D407F6E4F483}" type="presOf" srcId="{BEE765C7-6165-4808-9B3B-A6627557B77F}" destId="{75E8BE9C-270B-4810-939F-EB750969C50A}" srcOrd="1" destOrd="0" presId="urn:microsoft.com/office/officeart/2005/8/layout/cycle2"/>
    <dgm:cxn modelId="{54F8772A-7F81-4F90-B03D-21A18269F8D4}" type="presOf" srcId="{DA2EE66E-1894-4E15-A659-CCDCFE4DAD65}" destId="{7C5A343C-E262-450D-959C-A644EA0CABBE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6BAAF43C-7E5B-435B-A7D7-29098A98B81E}" type="presOf" srcId="{7985EE53-BD3D-4DB3-B5BD-6B9FFA75B9E6}" destId="{973C755A-5077-47FB-BDC0-FF7A84FD3F26}" srcOrd="0" destOrd="0" presId="urn:microsoft.com/office/officeart/2005/8/layout/cycle2"/>
    <dgm:cxn modelId="{DFA86892-7D69-4BFB-B34F-2C8C07271E8B}" type="presParOf" srcId="{EA3ADED0-C9AD-4C17-98CE-D872DACD90E8}" destId="{558890D5-4F42-4C33-B381-CD393B37A1FF}" srcOrd="0" destOrd="0" presId="urn:microsoft.com/office/officeart/2005/8/layout/cycle2"/>
    <dgm:cxn modelId="{7F9B98CF-1D17-4778-A91B-7B74EBAA0FA8}" type="presParOf" srcId="{EA3ADED0-C9AD-4C17-98CE-D872DACD90E8}" destId="{973C755A-5077-47FB-BDC0-FF7A84FD3F26}" srcOrd="1" destOrd="0" presId="urn:microsoft.com/office/officeart/2005/8/layout/cycle2"/>
    <dgm:cxn modelId="{58B0DBF7-4E3D-49F6-8D26-ACACE46843EA}" type="presParOf" srcId="{973C755A-5077-47FB-BDC0-FF7A84FD3F26}" destId="{746707A3-847D-4DEF-8437-C19565999197}" srcOrd="0" destOrd="0" presId="urn:microsoft.com/office/officeart/2005/8/layout/cycle2"/>
    <dgm:cxn modelId="{381EE5FA-8238-4893-AAE3-669FE20776B0}" type="presParOf" srcId="{EA3ADED0-C9AD-4C17-98CE-D872DACD90E8}" destId="{7C5A343C-E262-450D-959C-A644EA0CABBE}" srcOrd="2" destOrd="0" presId="urn:microsoft.com/office/officeart/2005/8/layout/cycle2"/>
    <dgm:cxn modelId="{516E789B-A1EF-4A99-AEAC-BA725AC33E92}" type="presParOf" srcId="{EA3ADED0-C9AD-4C17-98CE-D872DACD90E8}" destId="{719BC63E-F731-4648-BC28-EDC25FC57AA9}" srcOrd="3" destOrd="0" presId="urn:microsoft.com/office/officeart/2005/8/layout/cycle2"/>
    <dgm:cxn modelId="{13FBEBCD-DC9D-4FEF-AE29-4C9E0849BF3F}" type="presParOf" srcId="{719BC63E-F731-4648-BC28-EDC25FC57AA9}" destId="{018B9E75-742E-4303-A16C-8A821310EF15}" srcOrd="0" destOrd="0" presId="urn:microsoft.com/office/officeart/2005/8/layout/cycle2"/>
    <dgm:cxn modelId="{FB008668-0FF3-46C7-8959-1F236FB4F4D0}" type="presParOf" srcId="{EA3ADED0-C9AD-4C17-98CE-D872DACD90E8}" destId="{91CB6799-0928-4E01-9EDA-41B17BB04FAF}" srcOrd="4" destOrd="0" presId="urn:microsoft.com/office/officeart/2005/8/layout/cycle2"/>
    <dgm:cxn modelId="{971F10E2-5CED-4C4E-9252-D755753EA2E9}" type="presParOf" srcId="{EA3ADED0-C9AD-4C17-98CE-D872DACD90E8}" destId="{3701657F-6946-4A4C-877D-2A88A526B7E1}" srcOrd="5" destOrd="0" presId="urn:microsoft.com/office/officeart/2005/8/layout/cycle2"/>
    <dgm:cxn modelId="{A68F6CC6-1A0A-4333-8003-8FEDD4F0E677}" type="presParOf" srcId="{3701657F-6946-4A4C-877D-2A88A526B7E1}" destId="{A60042D3-910C-4160-96CD-1A63C2C4C0FB}" srcOrd="0" destOrd="0" presId="urn:microsoft.com/office/officeart/2005/8/layout/cycle2"/>
    <dgm:cxn modelId="{10A74CE4-5A25-4509-ADD3-06BB9CEF21C7}" type="presParOf" srcId="{EA3ADED0-C9AD-4C17-98CE-D872DACD90E8}" destId="{28372633-A8CE-4898-AF86-305447452F30}" srcOrd="6" destOrd="0" presId="urn:microsoft.com/office/officeart/2005/8/layout/cycle2"/>
    <dgm:cxn modelId="{1B430A39-072A-40C5-B4BD-47B08DF907B6}" type="presParOf" srcId="{EA3ADED0-C9AD-4C17-98CE-D872DACD90E8}" destId="{3BFA7701-5D17-48E5-8EAF-0CE4B894FCD8}" srcOrd="7" destOrd="0" presId="urn:microsoft.com/office/officeart/2005/8/layout/cycle2"/>
    <dgm:cxn modelId="{46827EAB-B72B-42D7-AFD7-E30968E9F4C3}" type="presParOf" srcId="{3BFA7701-5D17-48E5-8EAF-0CE4B894FCD8}" destId="{2F68EEE9-28D4-49EC-A4B1-C191492E34F2}" srcOrd="0" destOrd="0" presId="urn:microsoft.com/office/officeart/2005/8/layout/cycle2"/>
    <dgm:cxn modelId="{9F3F7806-C569-417D-8EC1-52CA3866F5CB}" type="presParOf" srcId="{EA3ADED0-C9AD-4C17-98CE-D872DACD90E8}" destId="{4DD53E4A-81C3-4CAD-B31F-4C20BA5CFCD7}" srcOrd="8" destOrd="0" presId="urn:microsoft.com/office/officeart/2005/8/layout/cycle2"/>
    <dgm:cxn modelId="{30A9895D-4071-42A8-815E-0C83C1883982}" type="presParOf" srcId="{EA3ADED0-C9AD-4C17-98CE-D872DACD90E8}" destId="{670EC530-2BF9-418C-9EBE-CFD33FE15D7D}" srcOrd="9" destOrd="0" presId="urn:microsoft.com/office/officeart/2005/8/layout/cycle2"/>
    <dgm:cxn modelId="{687D3A8C-60B6-45BD-AF82-A0D5A13C4B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Powering the Factory</a:t>
          </a:r>
          <a:endParaRPr lang="en-US" dirty="0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38FB0022-09EC-4D6F-86C0-C813C6F2F39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300" dirty="0" smtClean="0"/>
            <a:t>Manufacturing</a:t>
          </a:r>
          <a:endParaRPr lang="en-US" sz="1300" dirty="0"/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9131EDB8-27A6-42FD-A541-052EFC01D4C6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Using a Product</a:t>
          </a:r>
          <a:endParaRPr lang="en-US" dirty="0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23116FF9-AEB9-43F5-882D-9ECB1FD5DE18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Recycling a Product</a:t>
          </a:r>
          <a:endParaRPr lang="en-US" dirty="0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DA2EE66E-1894-4E15-A659-CCDCFE4DAD65}">
      <dgm:prSet phldrT="[Text]"/>
      <dgm:spPr/>
      <dgm:t>
        <a:bodyPr/>
        <a:lstStyle/>
        <a:p>
          <a:r>
            <a:rPr lang="en-US" dirty="0" smtClean="0"/>
            <a:t>Sourcing New Materials</a:t>
          </a:r>
          <a:endParaRPr lang="en-US" dirty="0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3E0C72B-122E-4A70-A1EE-760F12868A8F}" type="presOf" srcId="{612BA10D-4F4F-4BF6-9059-06A94BDAF34E}" destId="{719BC63E-F731-4648-BC28-EDC25FC57AA9}" srcOrd="0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BF5A09C7-71E9-42ED-8D19-314363E6D725}" type="presOf" srcId="{23116FF9-AEB9-43F5-882D-9ECB1FD5DE18}" destId="{4DD53E4A-81C3-4CAD-B31F-4C20BA5CFCD7}" srcOrd="0" destOrd="0" presId="urn:microsoft.com/office/officeart/2005/8/layout/cycle2"/>
    <dgm:cxn modelId="{C1A72EC7-9F36-4DCB-8244-A220C9795974}" type="presOf" srcId="{BEE765C7-6165-4808-9B3B-A6627557B77F}" destId="{75E8BE9C-270B-4810-939F-EB750969C50A}" srcOrd="1" destOrd="0" presId="urn:microsoft.com/office/officeart/2005/8/layout/cycle2"/>
    <dgm:cxn modelId="{A00038F1-2EB7-4C2F-8298-754D0B99455B}" type="presOf" srcId="{9131EDB8-27A6-42FD-A541-052EFC01D4C6}" destId="{28372633-A8CE-4898-AF86-305447452F30}" srcOrd="0" destOrd="0" presId="urn:microsoft.com/office/officeart/2005/8/layout/cycle2"/>
    <dgm:cxn modelId="{68947FCB-06E7-4995-9183-D3ED0CCAA723}" type="presOf" srcId="{BEE765C7-6165-4808-9B3B-A6627557B77F}" destId="{670EC530-2BF9-418C-9EBE-CFD33FE15D7D}" srcOrd="0" destOrd="0" presId="urn:microsoft.com/office/officeart/2005/8/layout/cycle2"/>
    <dgm:cxn modelId="{BCA96B6F-06B9-436D-A1A8-FD8A4772FBDF}" type="presOf" srcId="{612BA10D-4F4F-4BF6-9059-06A94BDAF34E}" destId="{018B9E75-742E-4303-A16C-8A821310EF15}" srcOrd="1" destOrd="0" presId="urn:microsoft.com/office/officeart/2005/8/layout/cycle2"/>
    <dgm:cxn modelId="{2298E1AE-75D2-4A94-A7F8-22B0A1DAE905}" type="presOf" srcId="{EA86A114-EBD1-49CF-AB76-042FF3D636A5}" destId="{3701657F-6946-4A4C-877D-2A88A526B7E1}" srcOrd="0" destOrd="0" presId="urn:microsoft.com/office/officeart/2005/8/layout/cycle2"/>
    <dgm:cxn modelId="{FC0A92B5-2874-4D95-9D10-1EBFCAF39F11}" type="presOf" srcId="{7985EE53-BD3D-4DB3-B5BD-6B9FFA75B9E6}" destId="{746707A3-847D-4DEF-8437-C19565999197}" srcOrd="1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04AE8866-155D-45D8-BCC6-39E6CB36084C}" type="presOf" srcId="{13A2EB04-B868-427A-B17F-16729BFA55DA}" destId="{2F68EEE9-28D4-49EC-A4B1-C191492E34F2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62D5EE57-FFEF-44D5-885A-D0CCBC52A331}" type="presOf" srcId="{EA86A114-EBD1-49CF-AB76-042FF3D636A5}" destId="{A60042D3-910C-4160-96CD-1A63C2C4C0FB}" srcOrd="1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BEE91536-7535-431C-A80B-458FBF5B5FC6}" type="presOf" srcId="{012EDDC6-207F-4EE3-9DEB-146599520561}" destId="{558890D5-4F42-4C33-B381-CD393B37A1FF}" srcOrd="0" destOrd="0" presId="urn:microsoft.com/office/officeart/2005/8/layout/cycle2"/>
    <dgm:cxn modelId="{31F930A3-E5F4-4B8D-8509-4316C24505C9}" type="presOf" srcId="{38FB0022-09EC-4D6F-86C0-C813C6F2F39A}" destId="{91CB6799-0928-4E01-9EDA-41B17BB04FAF}" srcOrd="0" destOrd="0" presId="urn:microsoft.com/office/officeart/2005/8/layout/cycle2"/>
    <dgm:cxn modelId="{FC8D61FF-EADA-4CFF-A2CC-93A91A504070}" type="presOf" srcId="{13A2EB04-B868-427A-B17F-16729BFA55DA}" destId="{3BFA7701-5D17-48E5-8EAF-0CE4B894FCD8}" srcOrd="0" destOrd="0" presId="urn:microsoft.com/office/officeart/2005/8/layout/cycle2"/>
    <dgm:cxn modelId="{0719D9CE-F5C4-438F-AB39-95E587938581}" type="presOf" srcId="{13633CBA-2502-434A-928C-6EC6967F259D}" destId="{EA3ADED0-C9AD-4C17-98CE-D872DACD90E8}" srcOrd="0" destOrd="0" presId="urn:microsoft.com/office/officeart/2005/8/layout/cycle2"/>
    <dgm:cxn modelId="{15A54B52-11BE-43DA-95CE-993F62EE8B34}" type="presOf" srcId="{DA2EE66E-1894-4E15-A659-CCDCFE4DAD65}" destId="{7C5A343C-E262-450D-959C-A644EA0CABBE}" srcOrd="0" destOrd="0" presId="urn:microsoft.com/office/officeart/2005/8/layout/cycle2"/>
    <dgm:cxn modelId="{32249F36-E1E0-468F-A828-30645464E6B2}" type="presOf" srcId="{7985EE53-BD3D-4DB3-B5BD-6B9FFA75B9E6}" destId="{973C755A-5077-47FB-BDC0-FF7A84FD3F26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EE322045-5738-4E21-8262-C31E42D7E905}" type="presParOf" srcId="{EA3ADED0-C9AD-4C17-98CE-D872DACD90E8}" destId="{558890D5-4F42-4C33-B381-CD393B37A1FF}" srcOrd="0" destOrd="0" presId="urn:microsoft.com/office/officeart/2005/8/layout/cycle2"/>
    <dgm:cxn modelId="{A1E812AA-BCB5-4FAF-8DAE-44EE2025AAAD}" type="presParOf" srcId="{EA3ADED0-C9AD-4C17-98CE-D872DACD90E8}" destId="{973C755A-5077-47FB-BDC0-FF7A84FD3F26}" srcOrd="1" destOrd="0" presId="urn:microsoft.com/office/officeart/2005/8/layout/cycle2"/>
    <dgm:cxn modelId="{C282750F-9379-49D4-9AAC-407CB4CE7A2A}" type="presParOf" srcId="{973C755A-5077-47FB-BDC0-FF7A84FD3F26}" destId="{746707A3-847D-4DEF-8437-C19565999197}" srcOrd="0" destOrd="0" presId="urn:microsoft.com/office/officeart/2005/8/layout/cycle2"/>
    <dgm:cxn modelId="{59054A83-44B3-48D1-BB73-2E7D0D359D74}" type="presParOf" srcId="{EA3ADED0-C9AD-4C17-98CE-D872DACD90E8}" destId="{7C5A343C-E262-450D-959C-A644EA0CABBE}" srcOrd="2" destOrd="0" presId="urn:microsoft.com/office/officeart/2005/8/layout/cycle2"/>
    <dgm:cxn modelId="{67644316-B48F-4D52-926C-8E572682C9A2}" type="presParOf" srcId="{EA3ADED0-C9AD-4C17-98CE-D872DACD90E8}" destId="{719BC63E-F731-4648-BC28-EDC25FC57AA9}" srcOrd="3" destOrd="0" presId="urn:microsoft.com/office/officeart/2005/8/layout/cycle2"/>
    <dgm:cxn modelId="{4912284D-0D9F-40BE-9E47-2C4E2D91DF8E}" type="presParOf" srcId="{719BC63E-F731-4648-BC28-EDC25FC57AA9}" destId="{018B9E75-742E-4303-A16C-8A821310EF15}" srcOrd="0" destOrd="0" presId="urn:microsoft.com/office/officeart/2005/8/layout/cycle2"/>
    <dgm:cxn modelId="{B1749040-12EB-419E-ACAA-CF57026ADD5F}" type="presParOf" srcId="{EA3ADED0-C9AD-4C17-98CE-D872DACD90E8}" destId="{91CB6799-0928-4E01-9EDA-41B17BB04FAF}" srcOrd="4" destOrd="0" presId="urn:microsoft.com/office/officeart/2005/8/layout/cycle2"/>
    <dgm:cxn modelId="{D2C71A81-708B-44C0-A3ED-7A22FAA95394}" type="presParOf" srcId="{EA3ADED0-C9AD-4C17-98CE-D872DACD90E8}" destId="{3701657F-6946-4A4C-877D-2A88A526B7E1}" srcOrd="5" destOrd="0" presId="urn:microsoft.com/office/officeart/2005/8/layout/cycle2"/>
    <dgm:cxn modelId="{60C39D2A-0EE3-4B58-BDAF-8F0891670C6C}" type="presParOf" srcId="{3701657F-6946-4A4C-877D-2A88A526B7E1}" destId="{A60042D3-910C-4160-96CD-1A63C2C4C0FB}" srcOrd="0" destOrd="0" presId="urn:microsoft.com/office/officeart/2005/8/layout/cycle2"/>
    <dgm:cxn modelId="{E7B9596B-3816-484F-8784-4DD01E2D61E2}" type="presParOf" srcId="{EA3ADED0-C9AD-4C17-98CE-D872DACD90E8}" destId="{28372633-A8CE-4898-AF86-305447452F30}" srcOrd="6" destOrd="0" presId="urn:microsoft.com/office/officeart/2005/8/layout/cycle2"/>
    <dgm:cxn modelId="{3A6C2696-54EA-4E5A-938C-9E73CD1DA4EF}" type="presParOf" srcId="{EA3ADED0-C9AD-4C17-98CE-D872DACD90E8}" destId="{3BFA7701-5D17-48E5-8EAF-0CE4B894FCD8}" srcOrd="7" destOrd="0" presId="urn:microsoft.com/office/officeart/2005/8/layout/cycle2"/>
    <dgm:cxn modelId="{16F2783C-E72C-4990-8453-BA2A69FDBBD0}" type="presParOf" srcId="{3BFA7701-5D17-48E5-8EAF-0CE4B894FCD8}" destId="{2F68EEE9-28D4-49EC-A4B1-C191492E34F2}" srcOrd="0" destOrd="0" presId="urn:microsoft.com/office/officeart/2005/8/layout/cycle2"/>
    <dgm:cxn modelId="{3E8655CD-31A3-4393-B7F5-822FD9615272}" type="presParOf" srcId="{EA3ADED0-C9AD-4C17-98CE-D872DACD90E8}" destId="{4DD53E4A-81C3-4CAD-B31F-4C20BA5CFCD7}" srcOrd="8" destOrd="0" presId="urn:microsoft.com/office/officeart/2005/8/layout/cycle2"/>
    <dgm:cxn modelId="{608AC1FB-F6F8-4DCB-92F2-D297D349F92E}" type="presParOf" srcId="{EA3ADED0-C9AD-4C17-98CE-D872DACD90E8}" destId="{670EC530-2BF9-418C-9EBE-CFD33FE15D7D}" srcOrd="9" destOrd="0" presId="urn:microsoft.com/office/officeart/2005/8/layout/cycle2"/>
    <dgm:cxn modelId="{94D32EB6-74A9-446D-B48C-117B70839CE2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Powering the Factory</a:t>
          </a:r>
          <a:endParaRPr lang="en-US" dirty="0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38FB0022-09EC-4D6F-86C0-C813C6F2F39A}">
      <dgm:prSet phldrT="[Text]" custT="1"/>
      <dgm:spPr/>
      <dgm:t>
        <a:bodyPr/>
        <a:lstStyle/>
        <a:p>
          <a:r>
            <a:rPr lang="en-US" sz="1300" dirty="0" smtClean="0"/>
            <a:t>Manufacturing</a:t>
          </a:r>
          <a:endParaRPr lang="en-US" sz="1300" dirty="0"/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/>
      <dgm:t>
        <a:bodyPr/>
        <a:lstStyle/>
        <a:p>
          <a:endParaRPr lang="en-US"/>
        </a:p>
      </dgm:t>
    </dgm:pt>
    <dgm:pt modelId="{9131EDB8-27A6-42FD-A541-052EFC01D4C6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Using a Product</a:t>
          </a:r>
          <a:endParaRPr lang="en-US" dirty="0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23116FF9-AEB9-43F5-882D-9ECB1FD5DE18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Recycling a Product</a:t>
          </a:r>
          <a:endParaRPr lang="en-US" dirty="0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DA2EE66E-1894-4E15-A659-CCDCFE4DAD65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Sourcing New Materials</a:t>
          </a:r>
          <a:endParaRPr lang="en-US" dirty="0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01F18E2-ED9A-408F-98AA-6585850C438C}" type="presOf" srcId="{38FB0022-09EC-4D6F-86C0-C813C6F2F39A}" destId="{91CB6799-0928-4E01-9EDA-41B17BB04FAF}" srcOrd="0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A32BA908-51A3-4D6E-B5A8-998930F26173}" type="presOf" srcId="{7985EE53-BD3D-4DB3-B5BD-6B9FFA75B9E6}" destId="{746707A3-847D-4DEF-8437-C19565999197}" srcOrd="1" destOrd="0" presId="urn:microsoft.com/office/officeart/2005/8/layout/cycle2"/>
    <dgm:cxn modelId="{4A422B4E-8E11-41E7-82EF-90B7239036FA}" type="presOf" srcId="{13A2EB04-B868-427A-B17F-16729BFA55DA}" destId="{2F68EEE9-28D4-49EC-A4B1-C191492E34F2}" srcOrd="1" destOrd="0" presId="urn:microsoft.com/office/officeart/2005/8/layout/cycle2"/>
    <dgm:cxn modelId="{F64FED48-8DA4-4772-B840-0D4CBDE2E28A}" type="presOf" srcId="{BEE765C7-6165-4808-9B3B-A6627557B77F}" destId="{75E8BE9C-270B-4810-939F-EB750969C50A}" srcOrd="1" destOrd="0" presId="urn:microsoft.com/office/officeart/2005/8/layout/cycle2"/>
    <dgm:cxn modelId="{FC6F99FB-A25F-489F-ABFB-74CA4E1FACF0}" type="presOf" srcId="{7985EE53-BD3D-4DB3-B5BD-6B9FFA75B9E6}" destId="{973C755A-5077-47FB-BDC0-FF7A84FD3F26}" srcOrd="0" destOrd="0" presId="urn:microsoft.com/office/officeart/2005/8/layout/cycle2"/>
    <dgm:cxn modelId="{26B76475-5051-4500-AE6B-E0458216315A}" type="presOf" srcId="{9131EDB8-27A6-42FD-A541-052EFC01D4C6}" destId="{28372633-A8CE-4898-AF86-305447452F30}" srcOrd="0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F1BD014D-6FE7-4774-B402-D39025986233}" type="presOf" srcId="{EA86A114-EBD1-49CF-AB76-042FF3D636A5}" destId="{3701657F-6946-4A4C-877D-2A88A526B7E1}" srcOrd="0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88B6ED6C-F509-4624-94B9-CC5CE6B35B87}" type="presOf" srcId="{13633CBA-2502-434A-928C-6EC6967F259D}" destId="{EA3ADED0-C9AD-4C17-98CE-D872DACD90E8}" srcOrd="0" destOrd="0" presId="urn:microsoft.com/office/officeart/2005/8/layout/cycle2"/>
    <dgm:cxn modelId="{1449154A-7FF0-4292-84CE-6D8C62976D84}" type="presOf" srcId="{23116FF9-AEB9-43F5-882D-9ECB1FD5DE18}" destId="{4DD53E4A-81C3-4CAD-B31F-4C20BA5CFCD7}" srcOrd="0" destOrd="0" presId="urn:microsoft.com/office/officeart/2005/8/layout/cycle2"/>
    <dgm:cxn modelId="{1C948A5A-170A-46C7-9AD0-664602177AD4}" type="presOf" srcId="{012EDDC6-207F-4EE3-9DEB-146599520561}" destId="{558890D5-4F42-4C33-B381-CD393B37A1FF}" srcOrd="0" destOrd="0" presId="urn:microsoft.com/office/officeart/2005/8/layout/cycle2"/>
    <dgm:cxn modelId="{FDC720F3-FFCA-4FD2-97A2-541871BB137F}" type="presOf" srcId="{EA86A114-EBD1-49CF-AB76-042FF3D636A5}" destId="{A60042D3-910C-4160-96CD-1A63C2C4C0FB}" srcOrd="1" destOrd="0" presId="urn:microsoft.com/office/officeart/2005/8/layout/cycle2"/>
    <dgm:cxn modelId="{5064674C-773E-42CD-A0BA-61720A73AFE6}" type="presOf" srcId="{13A2EB04-B868-427A-B17F-16729BFA55DA}" destId="{3BFA7701-5D17-48E5-8EAF-0CE4B894FCD8}" srcOrd="0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ADFC25AC-548B-4FAA-A6EF-B4FD90A62CDA}" type="presOf" srcId="{612BA10D-4F4F-4BF6-9059-06A94BDAF34E}" destId="{719BC63E-F731-4648-BC28-EDC25FC57AA9}" srcOrd="0" destOrd="0" presId="urn:microsoft.com/office/officeart/2005/8/layout/cycle2"/>
    <dgm:cxn modelId="{8934BD2E-A137-4B5D-8945-73095FDB2064}" type="presOf" srcId="{DA2EE66E-1894-4E15-A659-CCDCFE4DAD65}" destId="{7C5A343C-E262-450D-959C-A644EA0CABBE}" srcOrd="0" destOrd="0" presId="urn:microsoft.com/office/officeart/2005/8/layout/cycle2"/>
    <dgm:cxn modelId="{45EA18E9-2AC8-4BAC-AF6E-2ED4EA242DB2}" type="presOf" srcId="{BEE765C7-6165-4808-9B3B-A6627557B77F}" destId="{670EC530-2BF9-418C-9EBE-CFD33FE15D7D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8423E4CA-26FD-4D25-BF29-091C6F69AA19}" type="presOf" srcId="{612BA10D-4F4F-4BF6-9059-06A94BDAF34E}" destId="{018B9E75-742E-4303-A16C-8A821310EF15}" srcOrd="1" destOrd="0" presId="urn:microsoft.com/office/officeart/2005/8/layout/cycle2"/>
    <dgm:cxn modelId="{BF3298EB-0330-4725-8678-303163E57C51}" type="presParOf" srcId="{EA3ADED0-C9AD-4C17-98CE-D872DACD90E8}" destId="{558890D5-4F42-4C33-B381-CD393B37A1FF}" srcOrd="0" destOrd="0" presId="urn:microsoft.com/office/officeart/2005/8/layout/cycle2"/>
    <dgm:cxn modelId="{0478BE3C-6679-4125-B8BB-47FD6428C577}" type="presParOf" srcId="{EA3ADED0-C9AD-4C17-98CE-D872DACD90E8}" destId="{973C755A-5077-47FB-BDC0-FF7A84FD3F26}" srcOrd="1" destOrd="0" presId="urn:microsoft.com/office/officeart/2005/8/layout/cycle2"/>
    <dgm:cxn modelId="{52BD838B-50CA-4F6F-BF52-4A1F21A79CAE}" type="presParOf" srcId="{973C755A-5077-47FB-BDC0-FF7A84FD3F26}" destId="{746707A3-847D-4DEF-8437-C19565999197}" srcOrd="0" destOrd="0" presId="urn:microsoft.com/office/officeart/2005/8/layout/cycle2"/>
    <dgm:cxn modelId="{EF3A50AF-E9CA-4FCF-A33F-D7E1BEECD525}" type="presParOf" srcId="{EA3ADED0-C9AD-4C17-98CE-D872DACD90E8}" destId="{7C5A343C-E262-450D-959C-A644EA0CABBE}" srcOrd="2" destOrd="0" presId="urn:microsoft.com/office/officeart/2005/8/layout/cycle2"/>
    <dgm:cxn modelId="{1A97475F-2004-4AFD-83ED-8B724B9B9471}" type="presParOf" srcId="{EA3ADED0-C9AD-4C17-98CE-D872DACD90E8}" destId="{719BC63E-F731-4648-BC28-EDC25FC57AA9}" srcOrd="3" destOrd="0" presId="urn:microsoft.com/office/officeart/2005/8/layout/cycle2"/>
    <dgm:cxn modelId="{E5CF4485-775D-49E3-8CD9-7735D9C0308C}" type="presParOf" srcId="{719BC63E-F731-4648-BC28-EDC25FC57AA9}" destId="{018B9E75-742E-4303-A16C-8A821310EF15}" srcOrd="0" destOrd="0" presId="urn:microsoft.com/office/officeart/2005/8/layout/cycle2"/>
    <dgm:cxn modelId="{1639CAC8-856F-4EB3-9016-4C23327C88DF}" type="presParOf" srcId="{EA3ADED0-C9AD-4C17-98CE-D872DACD90E8}" destId="{91CB6799-0928-4E01-9EDA-41B17BB04FAF}" srcOrd="4" destOrd="0" presId="urn:microsoft.com/office/officeart/2005/8/layout/cycle2"/>
    <dgm:cxn modelId="{5306BEC9-84E7-40EE-A7B8-9ACFEBEE45FD}" type="presParOf" srcId="{EA3ADED0-C9AD-4C17-98CE-D872DACD90E8}" destId="{3701657F-6946-4A4C-877D-2A88A526B7E1}" srcOrd="5" destOrd="0" presId="urn:microsoft.com/office/officeart/2005/8/layout/cycle2"/>
    <dgm:cxn modelId="{E80B9187-70F1-48B6-8193-A794400EF21E}" type="presParOf" srcId="{3701657F-6946-4A4C-877D-2A88A526B7E1}" destId="{A60042D3-910C-4160-96CD-1A63C2C4C0FB}" srcOrd="0" destOrd="0" presId="urn:microsoft.com/office/officeart/2005/8/layout/cycle2"/>
    <dgm:cxn modelId="{12850E8F-7F39-40DE-8AAE-F09DB10FD665}" type="presParOf" srcId="{EA3ADED0-C9AD-4C17-98CE-D872DACD90E8}" destId="{28372633-A8CE-4898-AF86-305447452F30}" srcOrd="6" destOrd="0" presId="urn:microsoft.com/office/officeart/2005/8/layout/cycle2"/>
    <dgm:cxn modelId="{15294361-8E6D-4FC4-AA29-D17D7F8EFB1C}" type="presParOf" srcId="{EA3ADED0-C9AD-4C17-98CE-D872DACD90E8}" destId="{3BFA7701-5D17-48E5-8EAF-0CE4B894FCD8}" srcOrd="7" destOrd="0" presId="urn:microsoft.com/office/officeart/2005/8/layout/cycle2"/>
    <dgm:cxn modelId="{AFA1E4F7-7EC7-4B18-AD49-D18379989E99}" type="presParOf" srcId="{3BFA7701-5D17-48E5-8EAF-0CE4B894FCD8}" destId="{2F68EEE9-28D4-49EC-A4B1-C191492E34F2}" srcOrd="0" destOrd="0" presId="urn:microsoft.com/office/officeart/2005/8/layout/cycle2"/>
    <dgm:cxn modelId="{0A4F27BA-771B-48E4-9D1F-E478AC324B5F}" type="presParOf" srcId="{EA3ADED0-C9AD-4C17-98CE-D872DACD90E8}" destId="{4DD53E4A-81C3-4CAD-B31F-4C20BA5CFCD7}" srcOrd="8" destOrd="0" presId="urn:microsoft.com/office/officeart/2005/8/layout/cycle2"/>
    <dgm:cxn modelId="{9A1A4E1C-4B51-473A-A90D-3C7DBE1571C0}" type="presParOf" srcId="{EA3ADED0-C9AD-4C17-98CE-D872DACD90E8}" destId="{670EC530-2BF9-418C-9EBE-CFD33FE15D7D}" srcOrd="9" destOrd="0" presId="urn:microsoft.com/office/officeart/2005/8/layout/cycle2"/>
    <dgm:cxn modelId="{376A357A-DAEC-460B-A4DB-74D9D44CC5B5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Powering the Factory</a:t>
          </a:r>
          <a:endParaRPr lang="en-US" dirty="0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38FB0022-09EC-4D6F-86C0-C813C6F2F39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300" dirty="0" smtClean="0"/>
            <a:t>Manufacturing</a:t>
          </a:r>
          <a:endParaRPr lang="en-US" sz="1300" dirty="0"/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9131EDB8-27A6-42FD-A541-052EFC01D4C6}">
      <dgm:prSet phldrT="[Text]"/>
      <dgm:spPr/>
      <dgm:t>
        <a:bodyPr/>
        <a:lstStyle/>
        <a:p>
          <a:r>
            <a:rPr lang="en-US" dirty="0" smtClean="0"/>
            <a:t>Using a Product</a:t>
          </a:r>
          <a:endParaRPr lang="en-US" dirty="0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</dgm:pt>
    <dgm:pt modelId="{23116FF9-AEB9-43F5-882D-9ECB1FD5DE18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Recycling a Product</a:t>
          </a:r>
          <a:endParaRPr lang="en-US" dirty="0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DA2EE66E-1894-4E15-A659-CCDCFE4DAD65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Sourcing New Materials</a:t>
          </a:r>
          <a:endParaRPr lang="en-US" dirty="0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EE8B530-3484-4390-AB64-FA5418AFA3BD}" type="presOf" srcId="{612BA10D-4F4F-4BF6-9059-06A94BDAF34E}" destId="{018B9E75-742E-4303-A16C-8A821310EF15}" srcOrd="1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FABECC95-354A-4773-94CB-7C336DEC3846}" type="presOf" srcId="{13A2EB04-B868-427A-B17F-16729BFA55DA}" destId="{2F68EEE9-28D4-49EC-A4B1-C191492E34F2}" srcOrd="1" destOrd="0" presId="urn:microsoft.com/office/officeart/2005/8/layout/cycle2"/>
    <dgm:cxn modelId="{9CE7C6A9-7E9E-4C77-9F6B-21F9F54FA0A2}" type="presOf" srcId="{DA2EE66E-1894-4E15-A659-CCDCFE4DAD65}" destId="{7C5A343C-E262-450D-959C-A644EA0CABBE}" srcOrd="0" destOrd="0" presId="urn:microsoft.com/office/officeart/2005/8/layout/cycle2"/>
    <dgm:cxn modelId="{EE235F1C-FCFA-4739-9F02-77920D08373E}" type="presOf" srcId="{612BA10D-4F4F-4BF6-9059-06A94BDAF34E}" destId="{719BC63E-F731-4648-BC28-EDC25FC57AA9}" srcOrd="0" destOrd="0" presId="urn:microsoft.com/office/officeart/2005/8/layout/cycle2"/>
    <dgm:cxn modelId="{411903B3-4850-49F0-89D6-7E78BF0B4969}" type="presOf" srcId="{BEE765C7-6165-4808-9B3B-A6627557B77F}" destId="{75E8BE9C-270B-4810-939F-EB750969C50A}" srcOrd="1" destOrd="0" presId="urn:microsoft.com/office/officeart/2005/8/layout/cycle2"/>
    <dgm:cxn modelId="{541CEA32-D6BE-4965-859B-06CD78429AFD}" type="presOf" srcId="{13633CBA-2502-434A-928C-6EC6967F259D}" destId="{EA3ADED0-C9AD-4C17-98CE-D872DACD90E8}" srcOrd="0" destOrd="0" presId="urn:microsoft.com/office/officeart/2005/8/layout/cycle2"/>
    <dgm:cxn modelId="{BF7D578A-E2C3-46CC-A3C4-07BDAA9E329B}" type="presOf" srcId="{9131EDB8-27A6-42FD-A541-052EFC01D4C6}" destId="{28372633-A8CE-4898-AF86-305447452F30}" srcOrd="0" destOrd="0" presId="urn:microsoft.com/office/officeart/2005/8/layout/cycle2"/>
    <dgm:cxn modelId="{EA7304BF-3867-4A9C-9B26-BAF32CE96617}" type="presOf" srcId="{7985EE53-BD3D-4DB3-B5BD-6B9FFA75B9E6}" destId="{746707A3-847D-4DEF-8437-C19565999197}" srcOrd="1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6513B4FD-2E23-4397-8BC7-8E411B5D36BE}" type="presOf" srcId="{EA86A114-EBD1-49CF-AB76-042FF3D636A5}" destId="{3701657F-6946-4A4C-877D-2A88A526B7E1}" srcOrd="0" destOrd="0" presId="urn:microsoft.com/office/officeart/2005/8/layout/cycle2"/>
    <dgm:cxn modelId="{A5AA23D7-5F23-4751-B8E6-2F6A71DF43FE}" type="presOf" srcId="{23116FF9-AEB9-43F5-882D-9ECB1FD5DE18}" destId="{4DD53E4A-81C3-4CAD-B31F-4C20BA5CFCD7}" srcOrd="0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41E71B14-9A23-4729-8E70-3123E65FB494}" type="presOf" srcId="{38FB0022-09EC-4D6F-86C0-C813C6F2F39A}" destId="{91CB6799-0928-4E01-9EDA-41B17BB04FAF}" srcOrd="0" destOrd="0" presId="urn:microsoft.com/office/officeart/2005/8/layout/cycle2"/>
    <dgm:cxn modelId="{0DA96CE8-99B0-4CDE-8433-04E11C7A3EFF}" type="presOf" srcId="{EA86A114-EBD1-49CF-AB76-042FF3D636A5}" destId="{A60042D3-910C-4160-96CD-1A63C2C4C0FB}" srcOrd="1" destOrd="0" presId="urn:microsoft.com/office/officeart/2005/8/layout/cycle2"/>
    <dgm:cxn modelId="{05DA04A0-621A-48AB-AFEE-C62D90EFE6C0}" type="presOf" srcId="{BEE765C7-6165-4808-9B3B-A6627557B77F}" destId="{670EC530-2BF9-418C-9EBE-CFD33FE15D7D}" srcOrd="0" destOrd="0" presId="urn:microsoft.com/office/officeart/2005/8/layout/cycle2"/>
    <dgm:cxn modelId="{26BF8B73-6679-4B98-88C0-6981437E4885}" type="presOf" srcId="{13A2EB04-B868-427A-B17F-16729BFA55DA}" destId="{3BFA7701-5D17-48E5-8EAF-0CE4B894FCD8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99FF9297-75AC-491B-9515-70B041AAA45D}" type="presOf" srcId="{012EDDC6-207F-4EE3-9DEB-146599520561}" destId="{558890D5-4F42-4C33-B381-CD393B37A1FF}" srcOrd="0" destOrd="0" presId="urn:microsoft.com/office/officeart/2005/8/layout/cycle2"/>
    <dgm:cxn modelId="{E3045F61-3305-4E3D-96AD-3031EE6FBEBB}" type="presOf" srcId="{7985EE53-BD3D-4DB3-B5BD-6B9FFA75B9E6}" destId="{973C755A-5077-47FB-BDC0-FF7A84FD3F26}" srcOrd="0" destOrd="0" presId="urn:microsoft.com/office/officeart/2005/8/layout/cycle2"/>
    <dgm:cxn modelId="{FF6D8C0E-B623-41ED-9678-30831E9C1B28}" type="presParOf" srcId="{EA3ADED0-C9AD-4C17-98CE-D872DACD90E8}" destId="{558890D5-4F42-4C33-B381-CD393B37A1FF}" srcOrd="0" destOrd="0" presId="urn:microsoft.com/office/officeart/2005/8/layout/cycle2"/>
    <dgm:cxn modelId="{226734C7-D860-463A-91E2-DD5CF82CCF4D}" type="presParOf" srcId="{EA3ADED0-C9AD-4C17-98CE-D872DACD90E8}" destId="{973C755A-5077-47FB-BDC0-FF7A84FD3F26}" srcOrd="1" destOrd="0" presId="urn:microsoft.com/office/officeart/2005/8/layout/cycle2"/>
    <dgm:cxn modelId="{C4FCBF47-FF8F-47D1-BC6B-3FB456D51C6E}" type="presParOf" srcId="{973C755A-5077-47FB-BDC0-FF7A84FD3F26}" destId="{746707A3-847D-4DEF-8437-C19565999197}" srcOrd="0" destOrd="0" presId="urn:microsoft.com/office/officeart/2005/8/layout/cycle2"/>
    <dgm:cxn modelId="{94375872-24E3-43F2-B4BD-924745C6666F}" type="presParOf" srcId="{EA3ADED0-C9AD-4C17-98CE-D872DACD90E8}" destId="{7C5A343C-E262-450D-959C-A644EA0CABBE}" srcOrd="2" destOrd="0" presId="urn:microsoft.com/office/officeart/2005/8/layout/cycle2"/>
    <dgm:cxn modelId="{9DDC27CA-85ED-4967-AB8E-0657DF81DD2E}" type="presParOf" srcId="{EA3ADED0-C9AD-4C17-98CE-D872DACD90E8}" destId="{719BC63E-F731-4648-BC28-EDC25FC57AA9}" srcOrd="3" destOrd="0" presId="urn:microsoft.com/office/officeart/2005/8/layout/cycle2"/>
    <dgm:cxn modelId="{8142D79B-294C-499F-B414-B5FD17C63E3D}" type="presParOf" srcId="{719BC63E-F731-4648-BC28-EDC25FC57AA9}" destId="{018B9E75-742E-4303-A16C-8A821310EF15}" srcOrd="0" destOrd="0" presId="urn:microsoft.com/office/officeart/2005/8/layout/cycle2"/>
    <dgm:cxn modelId="{9F222B3C-B24C-4FF8-99CC-3B94CAB0AC11}" type="presParOf" srcId="{EA3ADED0-C9AD-4C17-98CE-D872DACD90E8}" destId="{91CB6799-0928-4E01-9EDA-41B17BB04FAF}" srcOrd="4" destOrd="0" presId="urn:microsoft.com/office/officeart/2005/8/layout/cycle2"/>
    <dgm:cxn modelId="{F6F7B628-4615-493C-BDDF-795CD2776EAC}" type="presParOf" srcId="{EA3ADED0-C9AD-4C17-98CE-D872DACD90E8}" destId="{3701657F-6946-4A4C-877D-2A88A526B7E1}" srcOrd="5" destOrd="0" presId="urn:microsoft.com/office/officeart/2005/8/layout/cycle2"/>
    <dgm:cxn modelId="{79EB2993-498F-4AF6-9643-BE63D4D1551E}" type="presParOf" srcId="{3701657F-6946-4A4C-877D-2A88A526B7E1}" destId="{A60042D3-910C-4160-96CD-1A63C2C4C0FB}" srcOrd="0" destOrd="0" presId="urn:microsoft.com/office/officeart/2005/8/layout/cycle2"/>
    <dgm:cxn modelId="{5852C47D-51A4-427A-A00D-15561F8AC771}" type="presParOf" srcId="{EA3ADED0-C9AD-4C17-98CE-D872DACD90E8}" destId="{28372633-A8CE-4898-AF86-305447452F30}" srcOrd="6" destOrd="0" presId="urn:microsoft.com/office/officeart/2005/8/layout/cycle2"/>
    <dgm:cxn modelId="{29B65B0B-0CDD-4787-A8CF-47BB2E1AF55B}" type="presParOf" srcId="{EA3ADED0-C9AD-4C17-98CE-D872DACD90E8}" destId="{3BFA7701-5D17-48E5-8EAF-0CE4B894FCD8}" srcOrd="7" destOrd="0" presId="urn:microsoft.com/office/officeart/2005/8/layout/cycle2"/>
    <dgm:cxn modelId="{1F4CC70A-BD3F-4C51-99EA-DD546A801E6F}" type="presParOf" srcId="{3BFA7701-5D17-48E5-8EAF-0CE4B894FCD8}" destId="{2F68EEE9-28D4-49EC-A4B1-C191492E34F2}" srcOrd="0" destOrd="0" presId="urn:microsoft.com/office/officeart/2005/8/layout/cycle2"/>
    <dgm:cxn modelId="{4732576E-3FDD-4942-91D2-2B52B7D8AAD0}" type="presParOf" srcId="{EA3ADED0-C9AD-4C17-98CE-D872DACD90E8}" destId="{4DD53E4A-81C3-4CAD-B31F-4C20BA5CFCD7}" srcOrd="8" destOrd="0" presId="urn:microsoft.com/office/officeart/2005/8/layout/cycle2"/>
    <dgm:cxn modelId="{53F81D63-B053-46A1-8182-0332C1A51E4C}" type="presParOf" srcId="{EA3ADED0-C9AD-4C17-98CE-D872DACD90E8}" destId="{670EC530-2BF9-418C-9EBE-CFD33FE15D7D}" srcOrd="9" destOrd="0" presId="urn:microsoft.com/office/officeart/2005/8/layout/cycle2"/>
    <dgm:cxn modelId="{18578EDB-A9A8-4A7D-A7E5-351E6DB95322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Powering the Factory</a:t>
          </a:r>
          <a:endParaRPr lang="en-US" dirty="0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38FB0022-09EC-4D6F-86C0-C813C6F2F39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300" dirty="0" smtClean="0"/>
            <a:t>Manufacturing</a:t>
          </a:r>
          <a:endParaRPr lang="en-US" sz="1300" dirty="0"/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9131EDB8-27A6-42FD-A541-052EFC01D4C6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Using a Product</a:t>
          </a:r>
          <a:endParaRPr lang="en-US" dirty="0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23116FF9-AEB9-43F5-882D-9ECB1FD5DE18}">
      <dgm:prSet phldrT="[Text]"/>
      <dgm:spPr/>
      <dgm:t>
        <a:bodyPr/>
        <a:lstStyle/>
        <a:p>
          <a:r>
            <a:rPr lang="en-US" dirty="0" smtClean="0"/>
            <a:t>Recycling a Product</a:t>
          </a:r>
          <a:endParaRPr lang="en-US" dirty="0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</dgm:pt>
    <dgm:pt modelId="{DA2EE66E-1894-4E15-A659-CCDCFE4DAD65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Sourcing New Materials</a:t>
          </a:r>
          <a:endParaRPr lang="en-US" dirty="0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02B561DF-4191-41A1-8A14-15AAFBA969A1}" type="presOf" srcId="{13A2EB04-B868-427A-B17F-16729BFA55DA}" destId="{2F68EEE9-28D4-49EC-A4B1-C191492E34F2}" srcOrd="1" destOrd="0" presId="urn:microsoft.com/office/officeart/2005/8/layout/cycle2"/>
    <dgm:cxn modelId="{9B2DCE92-9AEA-4478-A973-2EE2A542218E}" type="presOf" srcId="{012EDDC6-207F-4EE3-9DEB-146599520561}" destId="{558890D5-4F42-4C33-B381-CD393B37A1FF}" srcOrd="0" destOrd="0" presId="urn:microsoft.com/office/officeart/2005/8/layout/cycle2"/>
    <dgm:cxn modelId="{F06192C7-19ED-4D8D-A8E8-6363B276294B}" type="presOf" srcId="{612BA10D-4F4F-4BF6-9059-06A94BDAF34E}" destId="{719BC63E-F731-4648-BC28-EDC25FC57AA9}" srcOrd="0" destOrd="0" presId="urn:microsoft.com/office/officeart/2005/8/layout/cycle2"/>
    <dgm:cxn modelId="{E1A2B5C6-2128-44CC-A830-9487CC6ACBBE}" type="presOf" srcId="{EA86A114-EBD1-49CF-AB76-042FF3D636A5}" destId="{3701657F-6946-4A4C-877D-2A88A526B7E1}" srcOrd="0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DED03EBA-2BB3-434D-8939-38CF7A92DB74}" type="presOf" srcId="{9131EDB8-27A6-42FD-A541-052EFC01D4C6}" destId="{28372633-A8CE-4898-AF86-305447452F30}" srcOrd="0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E7F7F34F-0D4E-4236-AB85-2A7846CDD7EB}" type="presOf" srcId="{7985EE53-BD3D-4DB3-B5BD-6B9FFA75B9E6}" destId="{746707A3-847D-4DEF-8437-C19565999197}" srcOrd="1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9895356E-A8B0-491A-9015-0C2AF04B4BBE}" type="presOf" srcId="{13633CBA-2502-434A-928C-6EC6967F259D}" destId="{EA3ADED0-C9AD-4C17-98CE-D872DACD90E8}" srcOrd="0" destOrd="0" presId="urn:microsoft.com/office/officeart/2005/8/layout/cycle2"/>
    <dgm:cxn modelId="{9D4169A2-1785-4AE7-99D9-9802B32692D8}" type="presOf" srcId="{BEE765C7-6165-4808-9B3B-A6627557B77F}" destId="{670EC530-2BF9-418C-9EBE-CFD33FE15D7D}" srcOrd="0" destOrd="0" presId="urn:microsoft.com/office/officeart/2005/8/layout/cycle2"/>
    <dgm:cxn modelId="{EA9288D8-DE3B-44DD-9DC1-97DB4C502B96}" type="presOf" srcId="{7985EE53-BD3D-4DB3-B5BD-6B9FFA75B9E6}" destId="{973C755A-5077-47FB-BDC0-FF7A84FD3F26}" srcOrd="0" destOrd="0" presId="urn:microsoft.com/office/officeart/2005/8/layout/cycle2"/>
    <dgm:cxn modelId="{464DEAED-953C-40DD-9D31-491D9E119558}" type="presOf" srcId="{23116FF9-AEB9-43F5-882D-9ECB1FD5DE18}" destId="{4DD53E4A-81C3-4CAD-B31F-4C20BA5CFCD7}" srcOrd="0" destOrd="0" presId="urn:microsoft.com/office/officeart/2005/8/layout/cycle2"/>
    <dgm:cxn modelId="{B15B9E70-885C-447E-9544-2DCBC82F8A58}" type="presOf" srcId="{38FB0022-09EC-4D6F-86C0-C813C6F2F39A}" destId="{91CB6799-0928-4E01-9EDA-41B17BB04FAF}" srcOrd="0" destOrd="0" presId="urn:microsoft.com/office/officeart/2005/8/layout/cycle2"/>
    <dgm:cxn modelId="{AF1EEF48-B74A-4DEC-BF9A-C98950F2EDF6}" type="presOf" srcId="{EA86A114-EBD1-49CF-AB76-042FF3D636A5}" destId="{A60042D3-910C-4160-96CD-1A63C2C4C0FB}" srcOrd="1" destOrd="0" presId="urn:microsoft.com/office/officeart/2005/8/layout/cycle2"/>
    <dgm:cxn modelId="{456284CB-E3BB-4A6A-9520-717EB6CE3834}" type="presOf" srcId="{DA2EE66E-1894-4E15-A659-CCDCFE4DAD65}" destId="{7C5A343C-E262-450D-959C-A644EA0CABBE}" srcOrd="0" destOrd="0" presId="urn:microsoft.com/office/officeart/2005/8/layout/cycle2"/>
    <dgm:cxn modelId="{F331E88E-626A-434B-ACFE-B4A627F518AD}" type="presOf" srcId="{13A2EB04-B868-427A-B17F-16729BFA55DA}" destId="{3BFA7701-5D17-48E5-8EAF-0CE4B894FCD8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5CC4CB37-1566-43EE-8FA5-BF93EA9496A5}" type="presOf" srcId="{BEE765C7-6165-4808-9B3B-A6627557B77F}" destId="{75E8BE9C-270B-4810-939F-EB750969C50A}" srcOrd="1" destOrd="0" presId="urn:microsoft.com/office/officeart/2005/8/layout/cycle2"/>
    <dgm:cxn modelId="{D44E48ED-5CDB-4FB9-9D9F-DEC125A0B167}" type="presOf" srcId="{612BA10D-4F4F-4BF6-9059-06A94BDAF34E}" destId="{018B9E75-742E-4303-A16C-8A821310EF15}" srcOrd="1" destOrd="0" presId="urn:microsoft.com/office/officeart/2005/8/layout/cycle2"/>
    <dgm:cxn modelId="{17B05835-6384-4A66-90CC-106129138513}" type="presParOf" srcId="{EA3ADED0-C9AD-4C17-98CE-D872DACD90E8}" destId="{558890D5-4F42-4C33-B381-CD393B37A1FF}" srcOrd="0" destOrd="0" presId="urn:microsoft.com/office/officeart/2005/8/layout/cycle2"/>
    <dgm:cxn modelId="{16863788-9831-45AB-829B-1053FA043449}" type="presParOf" srcId="{EA3ADED0-C9AD-4C17-98CE-D872DACD90E8}" destId="{973C755A-5077-47FB-BDC0-FF7A84FD3F26}" srcOrd="1" destOrd="0" presId="urn:microsoft.com/office/officeart/2005/8/layout/cycle2"/>
    <dgm:cxn modelId="{D2E700CC-F483-4608-8C36-1ECC1DDE873F}" type="presParOf" srcId="{973C755A-5077-47FB-BDC0-FF7A84FD3F26}" destId="{746707A3-847D-4DEF-8437-C19565999197}" srcOrd="0" destOrd="0" presId="urn:microsoft.com/office/officeart/2005/8/layout/cycle2"/>
    <dgm:cxn modelId="{D160FD05-F24A-46F1-A2E2-EE09C3352973}" type="presParOf" srcId="{EA3ADED0-C9AD-4C17-98CE-D872DACD90E8}" destId="{7C5A343C-E262-450D-959C-A644EA0CABBE}" srcOrd="2" destOrd="0" presId="urn:microsoft.com/office/officeart/2005/8/layout/cycle2"/>
    <dgm:cxn modelId="{558AF16F-A717-4A44-B056-A8D04E24D8A7}" type="presParOf" srcId="{EA3ADED0-C9AD-4C17-98CE-D872DACD90E8}" destId="{719BC63E-F731-4648-BC28-EDC25FC57AA9}" srcOrd="3" destOrd="0" presId="urn:microsoft.com/office/officeart/2005/8/layout/cycle2"/>
    <dgm:cxn modelId="{3628F7F9-ABED-4FA5-8567-62CE9B3909AC}" type="presParOf" srcId="{719BC63E-F731-4648-BC28-EDC25FC57AA9}" destId="{018B9E75-742E-4303-A16C-8A821310EF15}" srcOrd="0" destOrd="0" presId="urn:microsoft.com/office/officeart/2005/8/layout/cycle2"/>
    <dgm:cxn modelId="{7BBC21CC-8D13-43E9-8B98-AE7B871A9ED8}" type="presParOf" srcId="{EA3ADED0-C9AD-4C17-98CE-D872DACD90E8}" destId="{91CB6799-0928-4E01-9EDA-41B17BB04FAF}" srcOrd="4" destOrd="0" presId="urn:microsoft.com/office/officeart/2005/8/layout/cycle2"/>
    <dgm:cxn modelId="{8B288D5B-6F8F-46B0-97EC-D2C810814145}" type="presParOf" srcId="{EA3ADED0-C9AD-4C17-98CE-D872DACD90E8}" destId="{3701657F-6946-4A4C-877D-2A88A526B7E1}" srcOrd="5" destOrd="0" presId="urn:microsoft.com/office/officeart/2005/8/layout/cycle2"/>
    <dgm:cxn modelId="{762D8490-9300-499C-921A-69D4EA642A10}" type="presParOf" srcId="{3701657F-6946-4A4C-877D-2A88A526B7E1}" destId="{A60042D3-910C-4160-96CD-1A63C2C4C0FB}" srcOrd="0" destOrd="0" presId="urn:microsoft.com/office/officeart/2005/8/layout/cycle2"/>
    <dgm:cxn modelId="{868EE492-9CD0-488C-8BD7-AACDD2320870}" type="presParOf" srcId="{EA3ADED0-C9AD-4C17-98CE-D872DACD90E8}" destId="{28372633-A8CE-4898-AF86-305447452F30}" srcOrd="6" destOrd="0" presId="urn:microsoft.com/office/officeart/2005/8/layout/cycle2"/>
    <dgm:cxn modelId="{4B52FADA-D2C5-4721-8872-8273166006DB}" type="presParOf" srcId="{EA3ADED0-C9AD-4C17-98CE-D872DACD90E8}" destId="{3BFA7701-5D17-48E5-8EAF-0CE4B894FCD8}" srcOrd="7" destOrd="0" presId="urn:microsoft.com/office/officeart/2005/8/layout/cycle2"/>
    <dgm:cxn modelId="{2D304CAA-CC7E-413A-BB33-DD39A31F0A7C}" type="presParOf" srcId="{3BFA7701-5D17-48E5-8EAF-0CE4B894FCD8}" destId="{2F68EEE9-28D4-49EC-A4B1-C191492E34F2}" srcOrd="0" destOrd="0" presId="urn:microsoft.com/office/officeart/2005/8/layout/cycle2"/>
    <dgm:cxn modelId="{10C15CA9-39CF-4B30-B2DE-83F8513B0FAB}" type="presParOf" srcId="{EA3ADED0-C9AD-4C17-98CE-D872DACD90E8}" destId="{4DD53E4A-81C3-4CAD-B31F-4C20BA5CFCD7}" srcOrd="8" destOrd="0" presId="urn:microsoft.com/office/officeart/2005/8/layout/cycle2"/>
    <dgm:cxn modelId="{E1A75F82-3493-46BC-A345-A9D1E40970A3}" type="presParOf" srcId="{EA3ADED0-C9AD-4C17-98CE-D872DACD90E8}" destId="{670EC530-2BF9-418C-9EBE-CFD33FE15D7D}" srcOrd="9" destOrd="0" presId="urn:microsoft.com/office/officeart/2005/8/layout/cycle2"/>
    <dgm:cxn modelId="{3F699259-35A8-4953-A826-F941FD910738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r>
            <a:rPr lang="en-US" dirty="0" smtClean="0"/>
            <a:t>Powering the Factory</a:t>
          </a:r>
          <a:endParaRPr lang="en-US" dirty="0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/>
        </a:p>
      </dgm:t>
    </dgm:pt>
    <dgm:pt modelId="{38FB0022-09EC-4D6F-86C0-C813C6F2F39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300" dirty="0" smtClean="0"/>
            <a:t>Manufacturing</a:t>
          </a:r>
          <a:endParaRPr lang="en-US" sz="1300" dirty="0"/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9131EDB8-27A6-42FD-A541-052EFC01D4C6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Using a Product</a:t>
          </a:r>
          <a:endParaRPr lang="en-US" dirty="0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23116FF9-AEB9-43F5-882D-9ECB1FD5DE18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Recycling a Product</a:t>
          </a:r>
          <a:endParaRPr lang="en-US" dirty="0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DA2EE66E-1894-4E15-A659-CCDCFE4DAD65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Sourcing New Materials</a:t>
          </a:r>
          <a:endParaRPr lang="en-US" dirty="0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CE869BB-0386-4ABA-BAED-75EB2F53ACCA}" type="presOf" srcId="{012EDDC6-207F-4EE3-9DEB-146599520561}" destId="{558890D5-4F42-4C33-B381-CD393B37A1FF}" srcOrd="0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0E89251C-4844-45D4-812D-735A97BA069E}" type="presOf" srcId="{7985EE53-BD3D-4DB3-B5BD-6B9FFA75B9E6}" destId="{973C755A-5077-47FB-BDC0-FF7A84FD3F26}" srcOrd="0" destOrd="0" presId="urn:microsoft.com/office/officeart/2005/8/layout/cycle2"/>
    <dgm:cxn modelId="{A6CD3413-6ADA-458F-B284-F9238967BAF2}" type="presOf" srcId="{BEE765C7-6165-4808-9B3B-A6627557B77F}" destId="{670EC530-2BF9-418C-9EBE-CFD33FE15D7D}" srcOrd="0" destOrd="0" presId="urn:microsoft.com/office/officeart/2005/8/layout/cycle2"/>
    <dgm:cxn modelId="{E8E86DAB-E4CE-4578-BC6A-E8C456570050}" type="presOf" srcId="{EA86A114-EBD1-49CF-AB76-042FF3D636A5}" destId="{A60042D3-910C-4160-96CD-1A63C2C4C0FB}" srcOrd="1" destOrd="0" presId="urn:microsoft.com/office/officeart/2005/8/layout/cycle2"/>
    <dgm:cxn modelId="{CAC58F8D-F971-4A85-B7E3-4A40402C647F}" type="presOf" srcId="{612BA10D-4F4F-4BF6-9059-06A94BDAF34E}" destId="{719BC63E-F731-4648-BC28-EDC25FC57AA9}" srcOrd="0" destOrd="0" presId="urn:microsoft.com/office/officeart/2005/8/layout/cycle2"/>
    <dgm:cxn modelId="{5E27DE1C-DE49-4ED6-9CF2-B75D77E0F48D}" type="presOf" srcId="{BEE765C7-6165-4808-9B3B-A6627557B77F}" destId="{75E8BE9C-270B-4810-939F-EB750969C50A}" srcOrd="1" destOrd="0" presId="urn:microsoft.com/office/officeart/2005/8/layout/cycle2"/>
    <dgm:cxn modelId="{118CF1FA-B72B-4886-A031-338B257DED1D}" type="presOf" srcId="{7985EE53-BD3D-4DB3-B5BD-6B9FFA75B9E6}" destId="{746707A3-847D-4DEF-8437-C19565999197}" srcOrd="1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83DBFC09-2149-4FB2-976E-367D90A57C1B}" type="presOf" srcId="{9131EDB8-27A6-42FD-A541-052EFC01D4C6}" destId="{28372633-A8CE-4898-AF86-305447452F30}" srcOrd="0" destOrd="0" presId="urn:microsoft.com/office/officeart/2005/8/layout/cycle2"/>
    <dgm:cxn modelId="{2C8833BE-53CA-46BE-8020-E365CA84545F}" type="presOf" srcId="{23116FF9-AEB9-43F5-882D-9ECB1FD5DE18}" destId="{4DD53E4A-81C3-4CAD-B31F-4C20BA5CFCD7}" srcOrd="0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80C4FED4-CE5A-4260-B95F-5A12C08BED01}" type="presOf" srcId="{13633CBA-2502-434A-928C-6EC6967F259D}" destId="{EA3ADED0-C9AD-4C17-98CE-D872DACD90E8}" srcOrd="0" destOrd="0" presId="urn:microsoft.com/office/officeart/2005/8/layout/cycle2"/>
    <dgm:cxn modelId="{464E4CA6-28D1-4EBC-8337-34C211AB85A5}" type="presOf" srcId="{13A2EB04-B868-427A-B17F-16729BFA55DA}" destId="{2F68EEE9-28D4-49EC-A4B1-C191492E34F2}" srcOrd="1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F45F2654-7B78-4887-B6FB-DFFE4351659A}" type="presOf" srcId="{612BA10D-4F4F-4BF6-9059-06A94BDAF34E}" destId="{018B9E75-742E-4303-A16C-8A821310EF15}" srcOrd="1" destOrd="0" presId="urn:microsoft.com/office/officeart/2005/8/layout/cycle2"/>
    <dgm:cxn modelId="{37996C9D-2098-4420-A068-6814B68479D9}" type="presOf" srcId="{13A2EB04-B868-427A-B17F-16729BFA55DA}" destId="{3BFA7701-5D17-48E5-8EAF-0CE4B894FCD8}" srcOrd="0" destOrd="0" presId="urn:microsoft.com/office/officeart/2005/8/layout/cycle2"/>
    <dgm:cxn modelId="{99618087-4020-4548-AB27-C3B7F6054523}" type="presOf" srcId="{38FB0022-09EC-4D6F-86C0-C813C6F2F39A}" destId="{91CB6799-0928-4E01-9EDA-41B17BB04FAF}" srcOrd="0" destOrd="0" presId="urn:microsoft.com/office/officeart/2005/8/layout/cycle2"/>
    <dgm:cxn modelId="{E9300D90-219F-4CD8-B6F3-C64E707768AD}" type="presOf" srcId="{DA2EE66E-1894-4E15-A659-CCDCFE4DAD65}" destId="{7C5A343C-E262-450D-959C-A644EA0CABBE}" srcOrd="0" destOrd="0" presId="urn:microsoft.com/office/officeart/2005/8/layout/cycle2"/>
    <dgm:cxn modelId="{4F674535-F374-4C78-AF0D-809E47C1672F}" type="presOf" srcId="{EA86A114-EBD1-49CF-AB76-042FF3D636A5}" destId="{3701657F-6946-4A4C-877D-2A88A526B7E1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FB3CC4F6-F493-41AA-89A9-811F6ED78C01}" type="presParOf" srcId="{EA3ADED0-C9AD-4C17-98CE-D872DACD90E8}" destId="{558890D5-4F42-4C33-B381-CD393B37A1FF}" srcOrd="0" destOrd="0" presId="urn:microsoft.com/office/officeart/2005/8/layout/cycle2"/>
    <dgm:cxn modelId="{92AA574B-E1F0-469C-A395-14DF3DB30C08}" type="presParOf" srcId="{EA3ADED0-C9AD-4C17-98CE-D872DACD90E8}" destId="{973C755A-5077-47FB-BDC0-FF7A84FD3F26}" srcOrd="1" destOrd="0" presId="urn:microsoft.com/office/officeart/2005/8/layout/cycle2"/>
    <dgm:cxn modelId="{B8067B38-9503-4979-9ED0-61A86BDE3FD1}" type="presParOf" srcId="{973C755A-5077-47FB-BDC0-FF7A84FD3F26}" destId="{746707A3-847D-4DEF-8437-C19565999197}" srcOrd="0" destOrd="0" presId="urn:microsoft.com/office/officeart/2005/8/layout/cycle2"/>
    <dgm:cxn modelId="{DAC310BC-9FD6-4A05-8FA8-1B1F2FED8298}" type="presParOf" srcId="{EA3ADED0-C9AD-4C17-98CE-D872DACD90E8}" destId="{7C5A343C-E262-450D-959C-A644EA0CABBE}" srcOrd="2" destOrd="0" presId="urn:microsoft.com/office/officeart/2005/8/layout/cycle2"/>
    <dgm:cxn modelId="{98F98454-9EC9-407E-BD5C-A0DDFB4E749C}" type="presParOf" srcId="{EA3ADED0-C9AD-4C17-98CE-D872DACD90E8}" destId="{719BC63E-F731-4648-BC28-EDC25FC57AA9}" srcOrd="3" destOrd="0" presId="urn:microsoft.com/office/officeart/2005/8/layout/cycle2"/>
    <dgm:cxn modelId="{7E1D3C2F-0A36-4B92-B4E4-A48FEB7AD088}" type="presParOf" srcId="{719BC63E-F731-4648-BC28-EDC25FC57AA9}" destId="{018B9E75-742E-4303-A16C-8A821310EF15}" srcOrd="0" destOrd="0" presId="urn:microsoft.com/office/officeart/2005/8/layout/cycle2"/>
    <dgm:cxn modelId="{6A52D884-448C-421F-9507-5FD10C546795}" type="presParOf" srcId="{EA3ADED0-C9AD-4C17-98CE-D872DACD90E8}" destId="{91CB6799-0928-4E01-9EDA-41B17BB04FAF}" srcOrd="4" destOrd="0" presId="urn:microsoft.com/office/officeart/2005/8/layout/cycle2"/>
    <dgm:cxn modelId="{1BE4A9E0-9851-4423-BB81-69E1CFB3D328}" type="presParOf" srcId="{EA3ADED0-C9AD-4C17-98CE-D872DACD90E8}" destId="{3701657F-6946-4A4C-877D-2A88A526B7E1}" srcOrd="5" destOrd="0" presId="urn:microsoft.com/office/officeart/2005/8/layout/cycle2"/>
    <dgm:cxn modelId="{F88D0244-BEF8-4FD4-8092-65132D385B6B}" type="presParOf" srcId="{3701657F-6946-4A4C-877D-2A88A526B7E1}" destId="{A60042D3-910C-4160-96CD-1A63C2C4C0FB}" srcOrd="0" destOrd="0" presId="urn:microsoft.com/office/officeart/2005/8/layout/cycle2"/>
    <dgm:cxn modelId="{74B80A91-F698-4946-87DC-F7E17BF67FB6}" type="presParOf" srcId="{EA3ADED0-C9AD-4C17-98CE-D872DACD90E8}" destId="{28372633-A8CE-4898-AF86-305447452F30}" srcOrd="6" destOrd="0" presId="urn:microsoft.com/office/officeart/2005/8/layout/cycle2"/>
    <dgm:cxn modelId="{014B808C-A9D5-4F86-A141-FD60A9FA876D}" type="presParOf" srcId="{EA3ADED0-C9AD-4C17-98CE-D872DACD90E8}" destId="{3BFA7701-5D17-48E5-8EAF-0CE4B894FCD8}" srcOrd="7" destOrd="0" presId="urn:microsoft.com/office/officeart/2005/8/layout/cycle2"/>
    <dgm:cxn modelId="{CDE27BB2-789A-4458-AD07-9372265E5756}" type="presParOf" srcId="{3BFA7701-5D17-48E5-8EAF-0CE4B894FCD8}" destId="{2F68EEE9-28D4-49EC-A4B1-C191492E34F2}" srcOrd="0" destOrd="0" presId="urn:microsoft.com/office/officeart/2005/8/layout/cycle2"/>
    <dgm:cxn modelId="{760F9EA6-3082-4B9F-8763-0EC1585E7C0C}" type="presParOf" srcId="{EA3ADED0-C9AD-4C17-98CE-D872DACD90E8}" destId="{4DD53E4A-81C3-4CAD-B31F-4C20BA5CFCD7}" srcOrd="8" destOrd="0" presId="urn:microsoft.com/office/officeart/2005/8/layout/cycle2"/>
    <dgm:cxn modelId="{7516D93F-D90B-4AB7-A7EC-CE131799E044}" type="presParOf" srcId="{EA3ADED0-C9AD-4C17-98CE-D872DACD90E8}" destId="{670EC530-2BF9-418C-9EBE-CFD33FE15D7D}" srcOrd="9" destOrd="0" presId="urn:microsoft.com/office/officeart/2005/8/layout/cycle2"/>
    <dgm:cxn modelId="{05250F8D-30CF-46A6-A4CD-A516C3FFD511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806666" y="95174"/>
          <a:ext cx="1486671" cy="148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Powering the Factory</a:t>
          </a:r>
          <a:endParaRPr lang="en-US" sz="1900" kern="1200" dirty="0"/>
        </a:p>
      </dsp:txBody>
      <dsp:txXfrm>
        <a:off x="2024384" y="312892"/>
        <a:ext cx="1051235" cy="1051235"/>
      </dsp:txXfrm>
    </dsp:sp>
    <dsp:sp modelId="{973C755A-5077-47FB-BDC0-FF7A84FD3F26}">
      <dsp:nvSpPr>
        <dsp:cNvPr id="0" name=""/>
        <dsp:cNvSpPr/>
      </dsp:nvSpPr>
      <dsp:spPr>
        <a:xfrm rot="2160000">
          <a:off x="3246356" y="1237139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57678" y="1302643"/>
        <a:ext cx="276658" cy="301051"/>
      </dsp:txXfrm>
    </dsp:sp>
    <dsp:sp modelId="{7C5A343C-E262-450D-959C-A644EA0CABBE}">
      <dsp:nvSpPr>
        <dsp:cNvPr id="0" name=""/>
        <dsp:cNvSpPr/>
      </dsp:nvSpPr>
      <dsp:spPr>
        <a:xfrm>
          <a:off x="3612699" y="1407334"/>
          <a:ext cx="1486671" cy="14866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Sourcing New Materials</a:t>
          </a:r>
          <a:endParaRPr lang="en-US" sz="1900" kern="1200" dirty="0"/>
        </a:p>
      </dsp:txBody>
      <dsp:txXfrm>
        <a:off x="3830417" y="1625052"/>
        <a:ext cx="1051235" cy="1051235"/>
      </dsp:txXfrm>
    </dsp:sp>
    <dsp:sp modelId="{719BC63E-F731-4648-BC28-EDC25FC57AA9}">
      <dsp:nvSpPr>
        <dsp:cNvPr id="0" name=""/>
        <dsp:cNvSpPr/>
      </dsp:nvSpPr>
      <dsp:spPr>
        <a:xfrm rot="6480000">
          <a:off x="3816957" y="2950715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894560" y="2994683"/>
        <a:ext cx="276658" cy="301051"/>
      </dsp:txXfrm>
    </dsp:sp>
    <dsp:sp modelId="{91CB6799-0928-4E01-9EDA-41B17BB04FAF}">
      <dsp:nvSpPr>
        <dsp:cNvPr id="0" name=""/>
        <dsp:cNvSpPr/>
      </dsp:nvSpPr>
      <dsp:spPr>
        <a:xfrm>
          <a:off x="2922856" y="3530453"/>
          <a:ext cx="1486671" cy="14866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Manufacturing</a:t>
          </a:r>
          <a:endParaRPr lang="en-US" sz="1300" kern="1200" dirty="0"/>
        </a:p>
      </dsp:txBody>
      <dsp:txXfrm>
        <a:off x="3140574" y="3748171"/>
        <a:ext cx="1051235" cy="1051235"/>
      </dsp:txXfrm>
    </dsp:sp>
    <dsp:sp modelId="{3701657F-6946-4A4C-877D-2A88A526B7E1}">
      <dsp:nvSpPr>
        <dsp:cNvPr id="0" name=""/>
        <dsp:cNvSpPr/>
      </dsp:nvSpPr>
      <dsp:spPr>
        <a:xfrm rot="10800000">
          <a:off x="2363575" y="4022913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82142" y="4123263"/>
        <a:ext cx="276658" cy="301051"/>
      </dsp:txXfrm>
    </dsp:sp>
    <dsp:sp modelId="{28372633-A8CE-4898-AF86-305447452F30}">
      <dsp:nvSpPr>
        <dsp:cNvPr id="0" name=""/>
        <dsp:cNvSpPr/>
      </dsp:nvSpPr>
      <dsp:spPr>
        <a:xfrm>
          <a:off x="690477" y="3530453"/>
          <a:ext cx="1486671" cy="14866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Using a Product</a:t>
          </a:r>
          <a:endParaRPr lang="en-US" sz="1900" kern="1200" dirty="0"/>
        </a:p>
      </dsp:txBody>
      <dsp:txXfrm>
        <a:off x="908195" y="3748171"/>
        <a:ext cx="1051235" cy="1051235"/>
      </dsp:txXfrm>
    </dsp:sp>
    <dsp:sp modelId="{3BFA7701-5D17-48E5-8EAF-0CE4B894FCD8}">
      <dsp:nvSpPr>
        <dsp:cNvPr id="0" name=""/>
        <dsp:cNvSpPr/>
      </dsp:nvSpPr>
      <dsp:spPr>
        <a:xfrm rot="15120000">
          <a:off x="894735" y="2971991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972338" y="3128723"/>
        <a:ext cx="276658" cy="301051"/>
      </dsp:txXfrm>
    </dsp:sp>
    <dsp:sp modelId="{4DD53E4A-81C3-4CAD-B31F-4C20BA5CFCD7}">
      <dsp:nvSpPr>
        <dsp:cNvPr id="0" name=""/>
        <dsp:cNvSpPr/>
      </dsp:nvSpPr>
      <dsp:spPr>
        <a:xfrm>
          <a:off x="633" y="1407334"/>
          <a:ext cx="1486671" cy="14866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Recycling a Product</a:t>
          </a:r>
          <a:endParaRPr lang="en-US" sz="1900" kern="1200" dirty="0"/>
        </a:p>
      </dsp:txBody>
      <dsp:txXfrm>
        <a:off x="218351" y="1625052"/>
        <a:ext cx="1051235" cy="1051235"/>
      </dsp:txXfrm>
    </dsp:sp>
    <dsp:sp modelId="{670EC530-2BF9-418C-9EBE-CFD33FE15D7D}">
      <dsp:nvSpPr>
        <dsp:cNvPr id="0" name=""/>
        <dsp:cNvSpPr/>
      </dsp:nvSpPr>
      <dsp:spPr>
        <a:xfrm rot="19440000">
          <a:off x="1440324" y="1250288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451646" y="1385484"/>
        <a:ext cx="276658" cy="301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806666" y="9517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Powering the Factory</a:t>
          </a:r>
          <a:endParaRPr lang="en-US" sz="1900" kern="1200" dirty="0"/>
        </a:p>
      </dsp:txBody>
      <dsp:txXfrm>
        <a:off x="2024384" y="312892"/>
        <a:ext cx="1051235" cy="1051235"/>
      </dsp:txXfrm>
    </dsp:sp>
    <dsp:sp modelId="{973C755A-5077-47FB-BDC0-FF7A84FD3F26}">
      <dsp:nvSpPr>
        <dsp:cNvPr id="0" name=""/>
        <dsp:cNvSpPr/>
      </dsp:nvSpPr>
      <dsp:spPr>
        <a:xfrm rot="2160000">
          <a:off x="3246356" y="1237139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57678" y="1302643"/>
        <a:ext cx="276658" cy="301051"/>
      </dsp:txXfrm>
    </dsp:sp>
    <dsp:sp modelId="{7C5A343C-E262-450D-959C-A644EA0CABBE}">
      <dsp:nvSpPr>
        <dsp:cNvPr id="0" name=""/>
        <dsp:cNvSpPr/>
      </dsp:nvSpPr>
      <dsp:spPr>
        <a:xfrm>
          <a:off x="3612699" y="1407334"/>
          <a:ext cx="1486671" cy="14866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Sourcing New Materials</a:t>
          </a:r>
          <a:endParaRPr lang="en-US" sz="1900" kern="1200" dirty="0"/>
        </a:p>
      </dsp:txBody>
      <dsp:txXfrm>
        <a:off x="3830417" y="1625052"/>
        <a:ext cx="1051235" cy="1051235"/>
      </dsp:txXfrm>
    </dsp:sp>
    <dsp:sp modelId="{719BC63E-F731-4648-BC28-EDC25FC57AA9}">
      <dsp:nvSpPr>
        <dsp:cNvPr id="0" name=""/>
        <dsp:cNvSpPr/>
      </dsp:nvSpPr>
      <dsp:spPr>
        <a:xfrm rot="6480000">
          <a:off x="3816957" y="2950715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894560" y="2994683"/>
        <a:ext cx="276658" cy="301051"/>
      </dsp:txXfrm>
    </dsp:sp>
    <dsp:sp modelId="{91CB6799-0928-4E01-9EDA-41B17BB04FAF}">
      <dsp:nvSpPr>
        <dsp:cNvPr id="0" name=""/>
        <dsp:cNvSpPr/>
      </dsp:nvSpPr>
      <dsp:spPr>
        <a:xfrm>
          <a:off x="2922856" y="3530453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Manufacturing</a:t>
          </a:r>
          <a:endParaRPr lang="en-US" sz="1300" kern="1200" dirty="0"/>
        </a:p>
      </dsp:txBody>
      <dsp:txXfrm>
        <a:off x="3140574" y="3748171"/>
        <a:ext cx="1051235" cy="1051235"/>
      </dsp:txXfrm>
    </dsp:sp>
    <dsp:sp modelId="{3701657F-6946-4A4C-877D-2A88A526B7E1}">
      <dsp:nvSpPr>
        <dsp:cNvPr id="0" name=""/>
        <dsp:cNvSpPr/>
      </dsp:nvSpPr>
      <dsp:spPr>
        <a:xfrm rot="10800000">
          <a:off x="2363575" y="4022913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82142" y="4123263"/>
        <a:ext cx="276658" cy="301051"/>
      </dsp:txXfrm>
    </dsp:sp>
    <dsp:sp modelId="{28372633-A8CE-4898-AF86-305447452F30}">
      <dsp:nvSpPr>
        <dsp:cNvPr id="0" name=""/>
        <dsp:cNvSpPr/>
      </dsp:nvSpPr>
      <dsp:spPr>
        <a:xfrm>
          <a:off x="690477" y="3530453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Using a Product</a:t>
          </a:r>
          <a:endParaRPr lang="en-US" sz="1900" kern="1200" dirty="0"/>
        </a:p>
      </dsp:txBody>
      <dsp:txXfrm>
        <a:off x="908195" y="3748171"/>
        <a:ext cx="1051235" cy="1051235"/>
      </dsp:txXfrm>
    </dsp:sp>
    <dsp:sp modelId="{3BFA7701-5D17-48E5-8EAF-0CE4B894FCD8}">
      <dsp:nvSpPr>
        <dsp:cNvPr id="0" name=""/>
        <dsp:cNvSpPr/>
      </dsp:nvSpPr>
      <dsp:spPr>
        <a:xfrm rot="15120000">
          <a:off x="894735" y="2971991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972338" y="3128723"/>
        <a:ext cx="276658" cy="301051"/>
      </dsp:txXfrm>
    </dsp:sp>
    <dsp:sp modelId="{4DD53E4A-81C3-4CAD-B31F-4C20BA5CFCD7}">
      <dsp:nvSpPr>
        <dsp:cNvPr id="0" name=""/>
        <dsp:cNvSpPr/>
      </dsp:nvSpPr>
      <dsp:spPr>
        <a:xfrm>
          <a:off x="633" y="140733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Recycling a Product</a:t>
          </a:r>
          <a:endParaRPr lang="en-US" sz="1900" kern="1200" dirty="0"/>
        </a:p>
      </dsp:txBody>
      <dsp:txXfrm>
        <a:off x="218351" y="1625052"/>
        <a:ext cx="1051235" cy="1051235"/>
      </dsp:txXfrm>
    </dsp:sp>
    <dsp:sp modelId="{670EC530-2BF9-418C-9EBE-CFD33FE15D7D}">
      <dsp:nvSpPr>
        <dsp:cNvPr id="0" name=""/>
        <dsp:cNvSpPr/>
      </dsp:nvSpPr>
      <dsp:spPr>
        <a:xfrm rot="19440000">
          <a:off x="1440324" y="1250288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451646" y="1385484"/>
        <a:ext cx="276658" cy="301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806666" y="9517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Powering the Factory</a:t>
          </a:r>
          <a:endParaRPr lang="en-US" sz="1900" kern="1200" dirty="0"/>
        </a:p>
      </dsp:txBody>
      <dsp:txXfrm>
        <a:off x="2024384" y="312892"/>
        <a:ext cx="1051235" cy="1051235"/>
      </dsp:txXfrm>
    </dsp:sp>
    <dsp:sp modelId="{973C755A-5077-47FB-BDC0-FF7A84FD3F26}">
      <dsp:nvSpPr>
        <dsp:cNvPr id="0" name=""/>
        <dsp:cNvSpPr/>
      </dsp:nvSpPr>
      <dsp:spPr>
        <a:xfrm rot="2160000">
          <a:off x="3246356" y="1237139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57678" y="1302643"/>
        <a:ext cx="276658" cy="301051"/>
      </dsp:txXfrm>
    </dsp:sp>
    <dsp:sp modelId="{7C5A343C-E262-450D-959C-A644EA0CABBE}">
      <dsp:nvSpPr>
        <dsp:cNvPr id="0" name=""/>
        <dsp:cNvSpPr/>
      </dsp:nvSpPr>
      <dsp:spPr>
        <a:xfrm>
          <a:off x="3612699" y="140733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Sourcing New Materials</a:t>
          </a:r>
          <a:endParaRPr lang="en-US" sz="1900" kern="1200" dirty="0"/>
        </a:p>
      </dsp:txBody>
      <dsp:txXfrm>
        <a:off x="3830417" y="1625052"/>
        <a:ext cx="1051235" cy="1051235"/>
      </dsp:txXfrm>
    </dsp:sp>
    <dsp:sp modelId="{719BC63E-F731-4648-BC28-EDC25FC57AA9}">
      <dsp:nvSpPr>
        <dsp:cNvPr id="0" name=""/>
        <dsp:cNvSpPr/>
      </dsp:nvSpPr>
      <dsp:spPr>
        <a:xfrm rot="6480000">
          <a:off x="3816957" y="2950715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894560" y="2994683"/>
        <a:ext cx="276658" cy="301051"/>
      </dsp:txXfrm>
    </dsp:sp>
    <dsp:sp modelId="{91CB6799-0928-4E01-9EDA-41B17BB04FAF}">
      <dsp:nvSpPr>
        <dsp:cNvPr id="0" name=""/>
        <dsp:cNvSpPr/>
      </dsp:nvSpPr>
      <dsp:spPr>
        <a:xfrm>
          <a:off x="2922856" y="3530453"/>
          <a:ext cx="1486671" cy="14866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Manufacturing</a:t>
          </a:r>
          <a:endParaRPr lang="en-US" sz="1300" kern="1200" dirty="0"/>
        </a:p>
      </dsp:txBody>
      <dsp:txXfrm>
        <a:off x="3140574" y="3748171"/>
        <a:ext cx="1051235" cy="1051235"/>
      </dsp:txXfrm>
    </dsp:sp>
    <dsp:sp modelId="{3701657F-6946-4A4C-877D-2A88A526B7E1}">
      <dsp:nvSpPr>
        <dsp:cNvPr id="0" name=""/>
        <dsp:cNvSpPr/>
      </dsp:nvSpPr>
      <dsp:spPr>
        <a:xfrm rot="10800000">
          <a:off x="2363575" y="4022913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82142" y="4123263"/>
        <a:ext cx="276658" cy="301051"/>
      </dsp:txXfrm>
    </dsp:sp>
    <dsp:sp modelId="{28372633-A8CE-4898-AF86-305447452F30}">
      <dsp:nvSpPr>
        <dsp:cNvPr id="0" name=""/>
        <dsp:cNvSpPr/>
      </dsp:nvSpPr>
      <dsp:spPr>
        <a:xfrm>
          <a:off x="690477" y="3530453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Using a Product</a:t>
          </a:r>
          <a:endParaRPr lang="en-US" sz="1900" kern="1200" dirty="0"/>
        </a:p>
      </dsp:txBody>
      <dsp:txXfrm>
        <a:off x="908195" y="3748171"/>
        <a:ext cx="1051235" cy="1051235"/>
      </dsp:txXfrm>
    </dsp:sp>
    <dsp:sp modelId="{3BFA7701-5D17-48E5-8EAF-0CE4B894FCD8}">
      <dsp:nvSpPr>
        <dsp:cNvPr id="0" name=""/>
        <dsp:cNvSpPr/>
      </dsp:nvSpPr>
      <dsp:spPr>
        <a:xfrm rot="15120000">
          <a:off x="894735" y="2971991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972338" y="3128723"/>
        <a:ext cx="276658" cy="301051"/>
      </dsp:txXfrm>
    </dsp:sp>
    <dsp:sp modelId="{4DD53E4A-81C3-4CAD-B31F-4C20BA5CFCD7}">
      <dsp:nvSpPr>
        <dsp:cNvPr id="0" name=""/>
        <dsp:cNvSpPr/>
      </dsp:nvSpPr>
      <dsp:spPr>
        <a:xfrm>
          <a:off x="633" y="140733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Recycling a Product</a:t>
          </a:r>
          <a:endParaRPr lang="en-US" sz="1900" kern="1200" dirty="0"/>
        </a:p>
      </dsp:txBody>
      <dsp:txXfrm>
        <a:off x="218351" y="1625052"/>
        <a:ext cx="1051235" cy="1051235"/>
      </dsp:txXfrm>
    </dsp:sp>
    <dsp:sp modelId="{670EC530-2BF9-418C-9EBE-CFD33FE15D7D}">
      <dsp:nvSpPr>
        <dsp:cNvPr id="0" name=""/>
        <dsp:cNvSpPr/>
      </dsp:nvSpPr>
      <dsp:spPr>
        <a:xfrm rot="19440000">
          <a:off x="1440324" y="1250288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451646" y="1385484"/>
        <a:ext cx="276658" cy="301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806666" y="9517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Powering the Factory</a:t>
          </a:r>
          <a:endParaRPr lang="en-US" sz="1900" kern="1200" dirty="0"/>
        </a:p>
      </dsp:txBody>
      <dsp:txXfrm>
        <a:off x="2024384" y="312892"/>
        <a:ext cx="1051235" cy="1051235"/>
      </dsp:txXfrm>
    </dsp:sp>
    <dsp:sp modelId="{973C755A-5077-47FB-BDC0-FF7A84FD3F26}">
      <dsp:nvSpPr>
        <dsp:cNvPr id="0" name=""/>
        <dsp:cNvSpPr/>
      </dsp:nvSpPr>
      <dsp:spPr>
        <a:xfrm rot="2160000">
          <a:off x="3246356" y="1237139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57678" y="1302643"/>
        <a:ext cx="276658" cy="301051"/>
      </dsp:txXfrm>
    </dsp:sp>
    <dsp:sp modelId="{7C5A343C-E262-450D-959C-A644EA0CABBE}">
      <dsp:nvSpPr>
        <dsp:cNvPr id="0" name=""/>
        <dsp:cNvSpPr/>
      </dsp:nvSpPr>
      <dsp:spPr>
        <a:xfrm>
          <a:off x="3612699" y="140733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Sourcing New Materials</a:t>
          </a:r>
          <a:endParaRPr lang="en-US" sz="1900" kern="1200" dirty="0"/>
        </a:p>
      </dsp:txBody>
      <dsp:txXfrm>
        <a:off x="3830417" y="1625052"/>
        <a:ext cx="1051235" cy="1051235"/>
      </dsp:txXfrm>
    </dsp:sp>
    <dsp:sp modelId="{719BC63E-F731-4648-BC28-EDC25FC57AA9}">
      <dsp:nvSpPr>
        <dsp:cNvPr id="0" name=""/>
        <dsp:cNvSpPr/>
      </dsp:nvSpPr>
      <dsp:spPr>
        <a:xfrm rot="6480000">
          <a:off x="3816957" y="2950715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894560" y="2994683"/>
        <a:ext cx="276658" cy="301051"/>
      </dsp:txXfrm>
    </dsp:sp>
    <dsp:sp modelId="{91CB6799-0928-4E01-9EDA-41B17BB04FAF}">
      <dsp:nvSpPr>
        <dsp:cNvPr id="0" name=""/>
        <dsp:cNvSpPr/>
      </dsp:nvSpPr>
      <dsp:spPr>
        <a:xfrm>
          <a:off x="2922856" y="3530453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Manufacturing</a:t>
          </a:r>
          <a:endParaRPr lang="en-US" sz="1300" kern="1200" dirty="0"/>
        </a:p>
      </dsp:txBody>
      <dsp:txXfrm>
        <a:off x="3140574" y="3748171"/>
        <a:ext cx="1051235" cy="1051235"/>
      </dsp:txXfrm>
    </dsp:sp>
    <dsp:sp modelId="{3701657F-6946-4A4C-877D-2A88A526B7E1}">
      <dsp:nvSpPr>
        <dsp:cNvPr id="0" name=""/>
        <dsp:cNvSpPr/>
      </dsp:nvSpPr>
      <dsp:spPr>
        <a:xfrm rot="10800000">
          <a:off x="2363575" y="4022913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82142" y="4123263"/>
        <a:ext cx="276658" cy="301051"/>
      </dsp:txXfrm>
    </dsp:sp>
    <dsp:sp modelId="{28372633-A8CE-4898-AF86-305447452F30}">
      <dsp:nvSpPr>
        <dsp:cNvPr id="0" name=""/>
        <dsp:cNvSpPr/>
      </dsp:nvSpPr>
      <dsp:spPr>
        <a:xfrm>
          <a:off x="690477" y="3530453"/>
          <a:ext cx="1486671" cy="14866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Using a Product</a:t>
          </a:r>
          <a:endParaRPr lang="en-US" sz="1900" kern="1200" dirty="0"/>
        </a:p>
      </dsp:txBody>
      <dsp:txXfrm>
        <a:off x="908195" y="3748171"/>
        <a:ext cx="1051235" cy="1051235"/>
      </dsp:txXfrm>
    </dsp:sp>
    <dsp:sp modelId="{3BFA7701-5D17-48E5-8EAF-0CE4B894FCD8}">
      <dsp:nvSpPr>
        <dsp:cNvPr id="0" name=""/>
        <dsp:cNvSpPr/>
      </dsp:nvSpPr>
      <dsp:spPr>
        <a:xfrm rot="15120000">
          <a:off x="894735" y="2971991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972338" y="3128723"/>
        <a:ext cx="276658" cy="301051"/>
      </dsp:txXfrm>
    </dsp:sp>
    <dsp:sp modelId="{4DD53E4A-81C3-4CAD-B31F-4C20BA5CFCD7}">
      <dsp:nvSpPr>
        <dsp:cNvPr id="0" name=""/>
        <dsp:cNvSpPr/>
      </dsp:nvSpPr>
      <dsp:spPr>
        <a:xfrm>
          <a:off x="633" y="140733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Recycling a Product</a:t>
          </a:r>
          <a:endParaRPr lang="en-US" sz="1900" kern="1200" dirty="0"/>
        </a:p>
      </dsp:txBody>
      <dsp:txXfrm>
        <a:off x="218351" y="1625052"/>
        <a:ext cx="1051235" cy="1051235"/>
      </dsp:txXfrm>
    </dsp:sp>
    <dsp:sp modelId="{670EC530-2BF9-418C-9EBE-CFD33FE15D7D}">
      <dsp:nvSpPr>
        <dsp:cNvPr id="0" name=""/>
        <dsp:cNvSpPr/>
      </dsp:nvSpPr>
      <dsp:spPr>
        <a:xfrm rot="19440000">
          <a:off x="1440324" y="1250288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451646" y="1385484"/>
        <a:ext cx="276658" cy="3010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806666" y="9517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Powering the Factory</a:t>
          </a:r>
          <a:endParaRPr lang="en-US" sz="1900" kern="1200" dirty="0"/>
        </a:p>
      </dsp:txBody>
      <dsp:txXfrm>
        <a:off x="2024384" y="312892"/>
        <a:ext cx="1051235" cy="1051235"/>
      </dsp:txXfrm>
    </dsp:sp>
    <dsp:sp modelId="{973C755A-5077-47FB-BDC0-FF7A84FD3F26}">
      <dsp:nvSpPr>
        <dsp:cNvPr id="0" name=""/>
        <dsp:cNvSpPr/>
      </dsp:nvSpPr>
      <dsp:spPr>
        <a:xfrm rot="2160000">
          <a:off x="3246356" y="1237139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57678" y="1302643"/>
        <a:ext cx="276658" cy="301051"/>
      </dsp:txXfrm>
    </dsp:sp>
    <dsp:sp modelId="{7C5A343C-E262-450D-959C-A644EA0CABBE}">
      <dsp:nvSpPr>
        <dsp:cNvPr id="0" name=""/>
        <dsp:cNvSpPr/>
      </dsp:nvSpPr>
      <dsp:spPr>
        <a:xfrm>
          <a:off x="3612699" y="1407334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Sourcing New Materials</a:t>
          </a:r>
          <a:endParaRPr lang="en-US" sz="1900" kern="1200" dirty="0"/>
        </a:p>
      </dsp:txBody>
      <dsp:txXfrm>
        <a:off x="3830417" y="1625052"/>
        <a:ext cx="1051235" cy="1051235"/>
      </dsp:txXfrm>
    </dsp:sp>
    <dsp:sp modelId="{719BC63E-F731-4648-BC28-EDC25FC57AA9}">
      <dsp:nvSpPr>
        <dsp:cNvPr id="0" name=""/>
        <dsp:cNvSpPr/>
      </dsp:nvSpPr>
      <dsp:spPr>
        <a:xfrm rot="6480000">
          <a:off x="3816957" y="2950715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894560" y="2994683"/>
        <a:ext cx="276658" cy="301051"/>
      </dsp:txXfrm>
    </dsp:sp>
    <dsp:sp modelId="{91CB6799-0928-4E01-9EDA-41B17BB04FAF}">
      <dsp:nvSpPr>
        <dsp:cNvPr id="0" name=""/>
        <dsp:cNvSpPr/>
      </dsp:nvSpPr>
      <dsp:spPr>
        <a:xfrm>
          <a:off x="2922856" y="3530453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Manufacturing</a:t>
          </a:r>
          <a:endParaRPr lang="en-US" sz="1300" kern="1200" dirty="0"/>
        </a:p>
      </dsp:txBody>
      <dsp:txXfrm>
        <a:off x="3140574" y="3748171"/>
        <a:ext cx="1051235" cy="1051235"/>
      </dsp:txXfrm>
    </dsp:sp>
    <dsp:sp modelId="{3701657F-6946-4A4C-877D-2A88A526B7E1}">
      <dsp:nvSpPr>
        <dsp:cNvPr id="0" name=""/>
        <dsp:cNvSpPr/>
      </dsp:nvSpPr>
      <dsp:spPr>
        <a:xfrm rot="10800000">
          <a:off x="2363575" y="4022913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82142" y="4123263"/>
        <a:ext cx="276658" cy="301051"/>
      </dsp:txXfrm>
    </dsp:sp>
    <dsp:sp modelId="{28372633-A8CE-4898-AF86-305447452F30}">
      <dsp:nvSpPr>
        <dsp:cNvPr id="0" name=""/>
        <dsp:cNvSpPr/>
      </dsp:nvSpPr>
      <dsp:spPr>
        <a:xfrm>
          <a:off x="690477" y="3530453"/>
          <a:ext cx="1486671" cy="148667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Using a Product</a:t>
          </a:r>
          <a:endParaRPr lang="en-US" sz="1900" kern="1200" dirty="0"/>
        </a:p>
      </dsp:txBody>
      <dsp:txXfrm>
        <a:off x="908195" y="3748171"/>
        <a:ext cx="1051235" cy="1051235"/>
      </dsp:txXfrm>
    </dsp:sp>
    <dsp:sp modelId="{3BFA7701-5D17-48E5-8EAF-0CE4B894FCD8}">
      <dsp:nvSpPr>
        <dsp:cNvPr id="0" name=""/>
        <dsp:cNvSpPr/>
      </dsp:nvSpPr>
      <dsp:spPr>
        <a:xfrm rot="15120000">
          <a:off x="894735" y="2971991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972338" y="3128723"/>
        <a:ext cx="276658" cy="301051"/>
      </dsp:txXfrm>
    </dsp:sp>
    <dsp:sp modelId="{4DD53E4A-81C3-4CAD-B31F-4C20BA5CFCD7}">
      <dsp:nvSpPr>
        <dsp:cNvPr id="0" name=""/>
        <dsp:cNvSpPr/>
      </dsp:nvSpPr>
      <dsp:spPr>
        <a:xfrm>
          <a:off x="633" y="1407334"/>
          <a:ext cx="1486671" cy="14866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Recycling a Product</a:t>
          </a:r>
          <a:endParaRPr lang="en-US" sz="1900" kern="1200" dirty="0"/>
        </a:p>
      </dsp:txBody>
      <dsp:txXfrm>
        <a:off x="218351" y="1625052"/>
        <a:ext cx="1051235" cy="1051235"/>
      </dsp:txXfrm>
    </dsp:sp>
    <dsp:sp modelId="{670EC530-2BF9-418C-9EBE-CFD33FE15D7D}">
      <dsp:nvSpPr>
        <dsp:cNvPr id="0" name=""/>
        <dsp:cNvSpPr/>
      </dsp:nvSpPr>
      <dsp:spPr>
        <a:xfrm rot="19440000">
          <a:off x="1440324" y="1250288"/>
          <a:ext cx="395225" cy="501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451646" y="1385484"/>
        <a:ext cx="276658" cy="3010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6/17/2014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6/17/2014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9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5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91204" y="1982549"/>
            <a:ext cx="4468827" cy="3200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136" y="2120114"/>
            <a:ext cx="4199768" cy="211202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321" y="4467494"/>
            <a:ext cx="4183583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615873"/>
            <a:ext cx="12191999" cy="1242128"/>
            <a:chOff x="0" y="5423913"/>
            <a:chExt cx="12191999" cy="143408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23913"/>
              <a:ext cx="2151133" cy="14340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05475" y="5423913"/>
              <a:ext cx="2151133" cy="14340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301" y="5423913"/>
              <a:ext cx="2151133" cy="14340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19124" y="5423913"/>
              <a:ext cx="2151133" cy="14340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4043" y="5423913"/>
              <a:ext cx="2151133" cy="14340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040866" y="5423913"/>
              <a:ext cx="2151133" cy="143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615873"/>
            <a:ext cx="12191999" cy="1242128"/>
            <a:chOff x="0" y="5423913"/>
            <a:chExt cx="12191999" cy="143408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23913"/>
              <a:ext cx="2151133" cy="14340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05475" y="5423913"/>
              <a:ext cx="2151133" cy="14340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301" y="5423913"/>
              <a:ext cx="2151133" cy="14340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19124" y="5423913"/>
              <a:ext cx="2151133" cy="14340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4043" y="5423913"/>
              <a:ext cx="2151133" cy="14340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040866" y="5423913"/>
              <a:ext cx="2151133" cy="143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39632" y="1915788"/>
            <a:ext cx="7652368" cy="218687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920" y="2118257"/>
            <a:ext cx="7339476" cy="1741644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2921" y="3593553"/>
            <a:ext cx="600429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442527" cy="68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5615873"/>
            <a:ext cx="12191999" cy="1242128"/>
            <a:chOff x="0" y="5423913"/>
            <a:chExt cx="12191999" cy="143408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23913"/>
              <a:ext cx="2151133" cy="14340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05475" y="5423913"/>
              <a:ext cx="2151133" cy="14340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301" y="5423913"/>
              <a:ext cx="2151133" cy="14340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19124" y="5423913"/>
              <a:ext cx="2151133" cy="14340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4043" y="5423913"/>
              <a:ext cx="2151133" cy="14340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040866" y="5423913"/>
              <a:ext cx="2151133" cy="143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615873"/>
            <a:ext cx="12191999" cy="1242128"/>
            <a:chOff x="0" y="5423913"/>
            <a:chExt cx="12191999" cy="143408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23913"/>
              <a:ext cx="2151133" cy="14340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05475" y="5423913"/>
              <a:ext cx="2151133" cy="14340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301" y="5423913"/>
              <a:ext cx="2151133" cy="14340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19124" y="5423913"/>
              <a:ext cx="2151133" cy="143408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4043" y="5423913"/>
              <a:ext cx="2151133" cy="14340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040866" y="5423913"/>
              <a:ext cx="2151133" cy="143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615873"/>
            <a:ext cx="12191999" cy="1242128"/>
            <a:chOff x="0" y="5423913"/>
            <a:chExt cx="12191999" cy="143408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23913"/>
              <a:ext cx="2151133" cy="14340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05475" y="5423913"/>
              <a:ext cx="2151133" cy="14340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301" y="5423913"/>
              <a:ext cx="2151133" cy="14340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19124" y="5423913"/>
              <a:ext cx="2151133" cy="14340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4043" y="5423913"/>
              <a:ext cx="2151133" cy="14340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040866" y="5423913"/>
              <a:ext cx="2151133" cy="143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615873"/>
            <a:ext cx="12191999" cy="1242128"/>
            <a:chOff x="0" y="5423913"/>
            <a:chExt cx="12191999" cy="1434088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23913"/>
              <a:ext cx="2151133" cy="14340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05475" y="5423913"/>
              <a:ext cx="2151133" cy="14340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301" y="5423913"/>
              <a:ext cx="2151133" cy="14340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19124" y="5423913"/>
              <a:ext cx="2151133" cy="14340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4043" y="5423913"/>
              <a:ext cx="2151133" cy="14340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040866" y="5423913"/>
              <a:ext cx="2151133" cy="143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615873"/>
            <a:ext cx="12191999" cy="1242128"/>
            <a:chOff x="0" y="5423913"/>
            <a:chExt cx="12191999" cy="143408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23913"/>
              <a:ext cx="2151133" cy="14340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05475" y="5423913"/>
              <a:ext cx="2151133" cy="14340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301" y="5423913"/>
              <a:ext cx="2151133" cy="14340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19124" y="5423913"/>
              <a:ext cx="2151133" cy="14340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4043" y="5423913"/>
              <a:ext cx="2151133" cy="14340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040866" y="5423913"/>
              <a:ext cx="2151133" cy="143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615873"/>
            <a:ext cx="12191999" cy="1242128"/>
            <a:chOff x="0" y="5423913"/>
            <a:chExt cx="12191999" cy="143408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23913"/>
              <a:ext cx="2151133" cy="14340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05475" y="5423913"/>
              <a:ext cx="2151133" cy="14340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301" y="5423913"/>
              <a:ext cx="2151133" cy="14340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19124" y="5423913"/>
              <a:ext cx="2151133" cy="14340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4043" y="5423913"/>
              <a:ext cx="2151133" cy="14340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040866" y="5423913"/>
              <a:ext cx="2151133" cy="143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615873"/>
            <a:ext cx="12191999" cy="1242128"/>
            <a:chOff x="0" y="5423913"/>
            <a:chExt cx="12191999" cy="143408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23913"/>
              <a:ext cx="2151133" cy="14340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05475" y="5423913"/>
              <a:ext cx="2151133" cy="14340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301" y="5423913"/>
              <a:ext cx="2151133" cy="143408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19124" y="5423913"/>
              <a:ext cx="2151133" cy="14340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4043" y="5423913"/>
              <a:ext cx="2151133" cy="14340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040866" y="5423913"/>
              <a:ext cx="2151133" cy="143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87.jpeg"/><Relationship Id="rId4" Type="http://schemas.openxmlformats.org/officeDocument/2006/relationships/diagramQuickStyle" Target="../diagrams/quickStyle6.xml"/><Relationship Id="rId9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jpe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gif"/><Relationship Id="rId9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6.gif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" Type="http://schemas.openxmlformats.org/officeDocument/2006/relationships/image" Target="../media/image11.jpeg"/><Relationship Id="rId21" Type="http://schemas.openxmlformats.org/officeDocument/2006/relationships/image" Target="../media/image24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10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4.wd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microsoft.com/office/2007/relationships/hdphoto" Target="../media/hdphoto3.wdp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4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36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20" y="2280098"/>
            <a:ext cx="7129084" cy="1571711"/>
          </a:xfrm>
        </p:spPr>
        <p:txBody>
          <a:bodyPr>
            <a:normAutofit fontScale="90000"/>
          </a:bodyPr>
          <a:lstStyle/>
          <a:p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CONNECTICUT</a:t>
            </a:r>
            <a:b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Green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741934" y="4709564"/>
            <a:ext cx="4110754" cy="15426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Conserving Energy and Water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Eliminating Toxic Chemicals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Reducing Waste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933" y="451288"/>
            <a:ext cx="3058070" cy="972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72205" y="6148803"/>
            <a:ext cx="91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2014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2619" y="4179818"/>
            <a:ext cx="2254980" cy="2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rved Down Arrow 40"/>
          <p:cNvSpPr/>
          <p:nvPr/>
        </p:nvSpPr>
        <p:spPr>
          <a:xfrm rot="238140" flipH="1">
            <a:off x="3208646" y="1685070"/>
            <a:ext cx="3397203" cy="5252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Follow Reporting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690" y="1775576"/>
            <a:ext cx="5921449" cy="3575446"/>
          </a:xfrm>
          <a:prstGeom prst="rect">
            <a:avLst/>
          </a:prstGeom>
          <a:ln>
            <a:noFill/>
          </a:ln>
          <a:effectLst/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63" y="2205290"/>
            <a:ext cx="5403727" cy="12200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63" y="3884621"/>
            <a:ext cx="5788240" cy="1211919"/>
          </a:xfrm>
          <a:prstGeom prst="rect">
            <a:avLst/>
          </a:prstGeom>
        </p:spPr>
      </p:pic>
      <p:cxnSp>
        <p:nvCxnSpPr>
          <p:cNvPr id="49" name="Elbow Connector 48"/>
          <p:cNvCxnSpPr>
            <a:stCxn id="39" idx="1"/>
            <a:endCxn id="40" idx="1"/>
          </p:cNvCxnSpPr>
          <p:nvPr/>
        </p:nvCxnSpPr>
        <p:spPr>
          <a:xfrm rot="10800000" flipV="1">
            <a:off x="635863" y="2815335"/>
            <a:ext cx="12700" cy="1675246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20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apilio, Rumanzovia, Butterfly, Animal, Black, Gre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0875" y="1993042"/>
            <a:ext cx="36411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quatic, Bloom, Blossom, Flora, Floral, Flower, Garde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0314" y="1986282"/>
            <a:ext cx="175465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roynes, Sea, Baltic Sea, Beach Landscape, Evening Su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8274"/>
            <a:ext cx="214026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14322" y="2112021"/>
            <a:ext cx="3900362" cy="10519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94647" y="3471482"/>
            <a:ext cx="3730428" cy="89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/>
              <a:t>Where We Are  Going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68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0" y="1025429"/>
            <a:ext cx="4155622" cy="685029"/>
          </a:xfrm>
        </p:spPr>
        <p:txBody>
          <a:bodyPr>
            <a:normAutofit/>
          </a:bodyPr>
          <a:lstStyle/>
          <a:p>
            <a:r>
              <a:rPr lang="en-US" dirty="0" smtClean="0"/>
              <a:t>Sustainability At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3006" y="3262183"/>
            <a:ext cx="5354594" cy="21418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BPA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Break-Resistant Melamine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 Dishwasher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Break-Resistant Melamine with Bamboo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Reusable and </a:t>
            </a:r>
            <a:r>
              <a:rPr lang="en-US" dirty="0" err="1"/>
              <a:t>Biobased</a:t>
            </a:r>
            <a:r>
              <a:rPr lang="en-US" dirty="0"/>
              <a:t>, Constructed for Multi-Use Commercial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320" name="Picture 8" descr="BambooMel®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112" y="3051361"/>
            <a:ext cx="3609996" cy="2348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Eco-Takeouts™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556" y="596449"/>
            <a:ext cx="3317805" cy="2158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02595" y="520178"/>
            <a:ext cx="3459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100% BPA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Commercial Dishwasher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Highly Durable Polypropylene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Microwave Safe for Re-Heating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Leak-Resistant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Stackable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Customizable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Reusable &amp; Recyclable (#5)</a:t>
            </a:r>
            <a:endParaRPr lang="en-US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70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81" y="1282047"/>
            <a:ext cx="4155622" cy="685029"/>
          </a:xfrm>
        </p:spPr>
        <p:txBody>
          <a:bodyPr>
            <a:normAutofit/>
          </a:bodyPr>
          <a:lstStyle/>
          <a:p>
            <a:r>
              <a:rPr lang="en-US" dirty="0" smtClean="0"/>
              <a:t>Sustainability Targets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37063" y="1282047"/>
            <a:ext cx="587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Providing cost-effective hygiene solutions with transparent, sustainable </a:t>
            </a:r>
            <a:r>
              <a:rPr lang="en-US" dirty="0" smtClean="0"/>
              <a:t>operations is </a:t>
            </a:r>
            <a:r>
              <a:rPr lang="en-US" dirty="0"/>
              <a:t>a core value of SCA . . .</a:t>
            </a:r>
            <a:endParaRPr lang="en-US" b="0" i="0" dirty="0">
              <a:effectLst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877"/>
                    </a14:imgEffect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239" y="2347164"/>
            <a:ext cx="9027522" cy="3306330"/>
          </a:xfrm>
          <a:prstGeom prst="rect">
            <a:avLst/>
          </a:prstGeom>
        </p:spPr>
      </p:pic>
      <p:pic>
        <p:nvPicPr>
          <p:cNvPr id="10" name="Picture 24" descr="http://teamsca.slipstreamstudio.com/assets/crew/sca_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56" y="224014"/>
            <a:ext cx="2236953" cy="9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16" y="1472879"/>
            <a:ext cx="4349222" cy="1667887"/>
          </a:xfrm>
        </p:spPr>
        <p:txBody>
          <a:bodyPr>
            <a:normAutofit/>
          </a:bodyPr>
          <a:lstStyle/>
          <a:p>
            <a:r>
              <a:rPr lang="en-US" dirty="0" smtClean="0"/>
              <a:t>Sustainability in Action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861" y="308568"/>
            <a:ext cx="6408751" cy="274775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http://www.daytonjanitorialsupplies.com/wp-content/uploads/2013/05/tork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13" y="294198"/>
            <a:ext cx="2468356" cy="14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orkusa.com/Global/6_North_America/Sustainability/naturaliz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02" y="3640372"/>
            <a:ext cx="3333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orkusa.com/Global/6_North_America/Sustainability/socialize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14" y="4254251"/>
            <a:ext cx="3619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torkusa.com/Global/6_North_America/Sustainability/capitalize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64" y="4856894"/>
            <a:ext cx="4000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3426" y="3446125"/>
            <a:ext cx="8945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Naturalize:</a:t>
            </a:r>
            <a:r>
              <a:rPr lang="en-US" dirty="0" smtClean="0"/>
              <a:t> Minimizes </a:t>
            </a:r>
            <a:r>
              <a:rPr lang="en-US" dirty="0"/>
              <a:t>its environmental footprint along every step of the product lifecycle—from design and manufacturing to delivery and use</a:t>
            </a:r>
            <a:r>
              <a:rPr lang="en-US" dirty="0" smtClean="0"/>
              <a:t>.</a:t>
            </a:r>
          </a:p>
          <a:p>
            <a:endParaRPr lang="en-US" b="0" i="0" dirty="0" smtClean="0">
              <a:effectLst/>
              <a:latin typeface="+mj-lt"/>
            </a:endParaRPr>
          </a:p>
          <a:p>
            <a:r>
              <a:rPr lang="en-US" b="1" dirty="0" smtClean="0">
                <a:latin typeface="+mj-lt"/>
              </a:rPr>
              <a:t>Socialize:</a:t>
            </a:r>
            <a:r>
              <a:rPr lang="en-US" dirty="0" smtClean="0">
                <a:latin typeface="+mj-lt"/>
              </a:rPr>
              <a:t> Solutions </a:t>
            </a:r>
            <a:r>
              <a:rPr lang="en-US" dirty="0">
                <a:latin typeface="+mj-lt"/>
              </a:rPr>
              <a:t>help attract and retain customers while boosting employee satisfaction and </a:t>
            </a:r>
            <a:r>
              <a:rPr lang="en-US" dirty="0" smtClean="0">
                <a:latin typeface="+mj-lt"/>
              </a:rPr>
              <a:t>morale.</a:t>
            </a:r>
          </a:p>
          <a:p>
            <a:endParaRPr lang="en-US" b="0" i="0" dirty="0">
              <a:effectLst/>
              <a:latin typeface="+mj-lt"/>
            </a:endParaRPr>
          </a:p>
          <a:p>
            <a:r>
              <a:rPr lang="en-US" b="1" dirty="0" smtClean="0">
                <a:latin typeface="+mj-lt"/>
              </a:rPr>
              <a:t>Capitalize:</a:t>
            </a:r>
            <a:r>
              <a:rPr lang="en-US" dirty="0" smtClean="0">
                <a:latin typeface="+mj-lt"/>
              </a:rPr>
              <a:t> Innovative </a:t>
            </a:r>
            <a:r>
              <a:rPr lang="en-US" dirty="0">
                <a:latin typeface="+mj-lt"/>
              </a:rPr>
              <a:t>dispensing solutions reduce consumption and labor, leading to more cost savings</a:t>
            </a:r>
            <a:endParaRPr lang="en-US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4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75" y="842824"/>
            <a:ext cx="3354535" cy="2113439"/>
          </a:xfrm>
        </p:spPr>
        <p:txBody>
          <a:bodyPr/>
          <a:lstStyle/>
          <a:p>
            <a:r>
              <a:rPr lang="en-US" dirty="0" smtClean="0"/>
              <a:t>Environmentally</a:t>
            </a:r>
            <a:br>
              <a:rPr lang="en-US" dirty="0" smtClean="0"/>
            </a:br>
            <a:r>
              <a:rPr lang="en-US" dirty="0" smtClean="0"/>
              <a:t>Friendly Tableware</a:t>
            </a:r>
            <a:endParaRPr lang="en-US" dirty="0"/>
          </a:p>
        </p:txBody>
      </p:sp>
      <p:pic>
        <p:nvPicPr>
          <p:cNvPr id="1028" name="Picture 4" descr="http://www.greenwave.us.com/images/compostingpag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4788" y="186426"/>
            <a:ext cx="6641593" cy="4167635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reenwave.us.com/images/bambo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788" y="4462861"/>
            <a:ext cx="1628333" cy="13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reenwave.us.com/images/cor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833" y="4462861"/>
            <a:ext cx="1628333" cy="13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reenwave.us.com/images/whea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878" y="4462861"/>
            <a:ext cx="1628333" cy="13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reenwave.us.com/images/sugarcan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923" y="4462861"/>
            <a:ext cx="1628333" cy="13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475" y="3514676"/>
            <a:ext cx="3754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Wave compostable and biodegradable products are made of health-friendly, sustainable natural fiber, such as sugarcane, bamboo, grass and reed plasma.</a:t>
            </a:r>
            <a:endParaRPr lang="en-US" dirty="0"/>
          </a:p>
        </p:txBody>
      </p:sp>
      <p:pic>
        <p:nvPicPr>
          <p:cNvPr id="13" name="Picture 8" descr="http://www.greenwave.us.com/images/web_logo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475" y="395069"/>
            <a:ext cx="2289215" cy="8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48"/>
          <a:stretch/>
        </p:blipFill>
        <p:spPr bwMode="auto">
          <a:xfrm>
            <a:off x="2497341" y="2476868"/>
            <a:ext cx="9345981" cy="3027287"/>
          </a:xfrm>
          <a:prstGeom prst="flowChartPunchedCar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75" y="842824"/>
            <a:ext cx="3354535" cy="2113439"/>
          </a:xfrm>
        </p:spPr>
        <p:txBody>
          <a:bodyPr/>
          <a:lstStyle/>
          <a:p>
            <a:r>
              <a:rPr lang="en-US" dirty="0" smtClean="0"/>
              <a:t>Environmentally</a:t>
            </a:r>
            <a:br>
              <a:rPr lang="en-US" dirty="0" smtClean="0"/>
            </a:br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5702" y="1448668"/>
            <a:ext cx="737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Compact® Coreless Tissue saves up to 7.8 pounds of waste compared to standard roll tissue products</a:t>
            </a:r>
            <a:endParaRPr lang="en-US" dirty="0"/>
          </a:p>
        </p:txBody>
      </p:sp>
      <p:pic>
        <p:nvPicPr>
          <p:cNvPr id="14" name="Picture 26" descr="http://www.gp.com/~/media/Corporate/GPCOM/Images/Logos-and-Photos/Brands/GP%20Corporate/GP%20Logo%20Color/gp-horiz-color.jpg.ashx?force=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55" y="399668"/>
            <a:ext cx="3672247" cy="6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36" y="324934"/>
            <a:ext cx="5164840" cy="2113439"/>
          </a:xfrm>
        </p:spPr>
        <p:txBody>
          <a:bodyPr/>
          <a:lstStyle/>
          <a:p>
            <a:r>
              <a:rPr lang="en-US" dirty="0" smtClean="0"/>
              <a:t>Recycling Simplified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009" y="2711025"/>
            <a:ext cx="743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Calibri" pitchFamily="34" charset="0"/>
              </a:rPr>
              <a:t>GP Harmon </a:t>
            </a:r>
            <a:r>
              <a:rPr lang="en-US" dirty="0" smtClean="0">
                <a:solidFill>
                  <a:schemeClr val="accent3"/>
                </a:solidFill>
                <a:latin typeface="Calibri" pitchFamily="34" charset="0"/>
              </a:rPr>
              <a:t>delivers </a:t>
            </a:r>
            <a:r>
              <a:rPr lang="en-US" dirty="0">
                <a:solidFill>
                  <a:schemeClr val="accent3"/>
                </a:solidFill>
                <a:latin typeface="Calibri" pitchFamily="34" charset="0"/>
              </a:rPr>
              <a:t>customized &amp;  dynamic solutions that are environmentally &amp; economically </a:t>
            </a:r>
            <a:r>
              <a:rPr lang="en-US" dirty="0" smtClean="0">
                <a:solidFill>
                  <a:schemeClr val="accent3"/>
                </a:solidFill>
                <a:latin typeface="Calibri" pitchFamily="34" charset="0"/>
              </a:rPr>
              <a:t>rewarding.</a:t>
            </a:r>
            <a:endParaRPr lang="en-US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61" y="718995"/>
            <a:ext cx="3238653" cy="7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866" y="3664961"/>
            <a:ext cx="807720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Purchasing baled recyclables from DCs and/or baled recyclables at store level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Utilizing GP freight network for natural backhaul optimization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Managing multi-commodity bales as well as loose recyclable commodities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Providing balers &amp; collection equipment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413" y="2568350"/>
            <a:ext cx="2198008" cy="2626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65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ipceagle.com/sites/default/files/styles/product_image_large/public/product-images/1_25.jpg?itok=cE7Onxg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558" y="3664822"/>
            <a:ext cx="1899802" cy="18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75" y="842824"/>
            <a:ext cx="3748923" cy="2113439"/>
          </a:xfrm>
        </p:spPr>
        <p:txBody>
          <a:bodyPr/>
          <a:lstStyle/>
          <a:p>
            <a:r>
              <a:rPr lang="en-US" dirty="0" smtClean="0"/>
              <a:t>The Ultimate Green Cleaning Machines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639" y="3261283"/>
            <a:ext cx="496002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Reduce Water Consumption 80%-90%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Reduce Chemical Consumption up to 80%-90%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Reduce Labor Time up to 30-50%</a:t>
            </a:r>
          </a:p>
        </p:txBody>
      </p:sp>
      <p:pic>
        <p:nvPicPr>
          <p:cNvPr id="2050" name="Picture 2" descr="http://thepaperbarn.net/nss-folder/Pacific%20Logos/IPC-Eagle-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27" y="484147"/>
            <a:ext cx="3979456" cy="9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48239" y="371218"/>
            <a:ext cx="5962573" cy="2969540"/>
            <a:chOff x="5155826" y="2190663"/>
            <a:chExt cx="6900050" cy="2772870"/>
          </a:xfrm>
        </p:grpSpPr>
        <p:pic>
          <p:nvPicPr>
            <p:cNvPr id="2052" name="Picture 4" descr="http://www.ipceagle.com/sites/default/files/styles/product_image_large/public/product-images/CT%2015%20ECS%20%3D%20new%20handle.jpg?itok=5PTDGN1r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25" l="16125" r="82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826" y="2190663"/>
              <a:ext cx="2772870" cy="2772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ipceagle.com/sites/default/files/styles/product_image_large/public/product-images/CT40%20ECS.jpg?itok=8b5e0vQe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75" l="4500" r="96750">
                          <a14:foregroundMark x1="76125" y1="26750" x2="83000" y2="25375"/>
                          <a14:foregroundMark x1="83000" y1="25750" x2="86625" y2="48875"/>
                          <a14:foregroundMark x1="83000" y1="25750" x2="91375" y2="25750"/>
                          <a14:foregroundMark x1="91000" y1="28250" x2="91000" y2="3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530" y="2441359"/>
              <a:ext cx="2453195" cy="2453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ipceagle.com/sites/default/files/styles/product_image_large/public/product-images/1_24.jpg?itok=WLmPZMiX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25" b="100000" l="2625" r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682" y="2351319"/>
              <a:ext cx="2401194" cy="240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79936" y="3737363"/>
            <a:ext cx="4685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 smtClean="0"/>
              <a:t>High Precision Mixing System: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Reduces </a:t>
            </a:r>
            <a:r>
              <a:rPr lang="en-US" dirty="0"/>
              <a:t>detergent use to a </a:t>
            </a:r>
            <a:r>
              <a:rPr lang="en-US" dirty="0" smtClean="0"/>
              <a:t>minimum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Works </a:t>
            </a:r>
            <a:r>
              <a:rPr lang="en-US" dirty="0"/>
              <a:t>with water regulation system of the machines to save water and detergent</a:t>
            </a:r>
          </a:p>
        </p:txBody>
      </p:sp>
    </p:spTree>
    <p:extLst>
      <p:ext uri="{BB962C8B-B14F-4D97-AF65-F5344CB8AC3E}">
        <p14:creationId xmlns:p14="http://schemas.microsoft.com/office/powerpoint/2010/main" val="31803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75" y="842824"/>
            <a:ext cx="5221674" cy="2113439"/>
          </a:xfrm>
        </p:spPr>
        <p:txBody>
          <a:bodyPr/>
          <a:lstStyle/>
          <a:p>
            <a:r>
              <a:rPr lang="en-US" dirty="0"/>
              <a:t>Oxo-Biodegradable </a:t>
            </a:r>
            <a:br>
              <a:rPr lang="en-US" dirty="0"/>
            </a:br>
            <a:r>
              <a:rPr lang="en-US" dirty="0" smtClean="0"/>
              <a:t>Can Liners </a:t>
            </a:r>
            <a:r>
              <a:rPr lang="en-US" dirty="0"/>
              <a:t>and </a:t>
            </a:r>
            <a:r>
              <a:rPr lang="en-US" dirty="0" smtClean="0"/>
              <a:t>Garbage Bags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639" y="3261283"/>
            <a:ext cx="49600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/>
              <a:t>Bio-degradation reduces the enormous waste volume from 100% down to </a:t>
            </a:r>
            <a:r>
              <a:rPr lang="en-US" b="1" dirty="0"/>
              <a:t>15% to 20% </a:t>
            </a:r>
            <a:r>
              <a:rPr lang="en-US" dirty="0"/>
              <a:t>as the plastic is </a:t>
            </a:r>
            <a:r>
              <a:rPr lang="en-US" dirty="0" smtClean="0"/>
              <a:t>converted </a:t>
            </a:r>
            <a:r>
              <a:rPr lang="en-US" dirty="0"/>
              <a:t>into </a:t>
            </a:r>
            <a:r>
              <a:rPr lang="en-US" dirty="0" smtClean="0"/>
              <a:t>CO2 , </a:t>
            </a:r>
            <a:r>
              <a:rPr lang="en-US" dirty="0"/>
              <a:t>water and biomass.</a:t>
            </a:r>
          </a:p>
        </p:txBody>
      </p:sp>
      <p:pic>
        <p:nvPicPr>
          <p:cNvPr id="7" name="Picture 6" descr="http://www.earpandwaldrip.com/noram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85" y="550135"/>
            <a:ext cx="2621335" cy="9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791" y="1607356"/>
            <a:ext cx="5201255" cy="34501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86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10056388" cy="1183566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8BAA00"/>
                </a:solidFill>
              </a:rPr>
              <a:t>AGENDA</a:t>
            </a:r>
            <a:endParaRPr lang="en-US" sz="4400" dirty="0">
              <a:solidFill>
                <a:srgbClr val="8BAA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16060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Where are we now</a:t>
            </a:r>
          </a:p>
          <a:p>
            <a:r>
              <a:rPr lang="en-US" sz="2400" dirty="0" smtClean="0"/>
              <a:t>Where we are going</a:t>
            </a:r>
          </a:p>
          <a:p>
            <a:r>
              <a:rPr lang="en-US" sz="2400" dirty="0" smtClean="0"/>
              <a:t>Investing in a greener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8935" y="3342012"/>
            <a:ext cx="295359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dirty="0" smtClean="0">
                <a:solidFill>
                  <a:srgbClr val="8BAA00"/>
                </a:solidFill>
              </a:rPr>
              <a:t>Sustainable</a:t>
            </a:r>
            <a:endParaRPr lang="en-US" sz="4000" dirty="0">
              <a:solidFill>
                <a:srgbClr val="8BAA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581" y="4522101"/>
            <a:ext cx="252471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Recycling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8361" y="4004211"/>
            <a:ext cx="252471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Composting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4570" y="5039991"/>
            <a:ext cx="48552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Carbon Footprint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916" y="1604695"/>
            <a:ext cx="4846117" cy="32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75" y="842824"/>
            <a:ext cx="5221674" cy="2113439"/>
          </a:xfrm>
        </p:spPr>
        <p:txBody>
          <a:bodyPr/>
          <a:lstStyle/>
          <a:p>
            <a:r>
              <a:rPr lang="en-US" dirty="0" smtClean="0"/>
              <a:t>Environmentally Preferred Carpet Cleaning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5029" y="3026182"/>
            <a:ext cx="5088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/>
              <a:t>According to industry estimates, there are about </a:t>
            </a:r>
            <a:r>
              <a:rPr lang="en-US" dirty="0" smtClean="0"/>
              <a:t>200,000,000,000 square feet of carpet in the United States. Cleaning all of this carpet just once with HOST would save</a:t>
            </a:r>
            <a:r>
              <a:rPr lang="en-US" b="1" dirty="0" smtClean="0"/>
              <a:t>9,770,000,000</a:t>
            </a:r>
            <a:r>
              <a:rPr lang="en-US" dirty="0" smtClean="0"/>
              <a:t> gallons of water!</a:t>
            </a:r>
          </a:p>
        </p:txBody>
      </p:sp>
      <p:pic>
        <p:nvPicPr>
          <p:cNvPr id="2050" name="Picture 2" descr="http://static.squarespace.com/static/5212795ce4b0750ce7ea0bc2/5213f331e4b01f4a9dc274de/5213f332e4b0b7110550da9e/1377039260955/Host%20Green%20Clean%20and%20Dr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71" y="513221"/>
            <a:ext cx="3637197" cy="10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at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321" y="102174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ater con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321" y="309703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ean seal 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500" y="4858245"/>
            <a:ext cx="896592" cy="8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98078" y="3043803"/>
            <a:ext cx="43573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/>
              <a:t>That’s enough water to: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Fill 195,000,000 standard bathtubs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Flush a 1.6 gallon toilet more than 6,000,000,000 times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Sustain over 53 million people for one year or over 670,000 for their lifetimes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1933" y="899996"/>
            <a:ext cx="4222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/>
              <a:t>With HOST there is no water to heat and you don’t need blowers or air conditioning to dry the carpet. There is no smarter or “greener” way to clean.</a:t>
            </a:r>
          </a:p>
        </p:txBody>
      </p:sp>
    </p:spTree>
    <p:extLst>
      <p:ext uri="{BB962C8B-B14F-4D97-AF65-F5344CB8AC3E}">
        <p14:creationId xmlns:p14="http://schemas.microsoft.com/office/powerpoint/2010/main" val="30835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75" y="842824"/>
            <a:ext cx="5221674" cy="1844717"/>
          </a:xfrm>
        </p:spPr>
        <p:txBody>
          <a:bodyPr/>
          <a:lstStyle/>
          <a:p>
            <a:r>
              <a:rPr lang="en-US" dirty="0" smtClean="0"/>
              <a:t>Innovation Will Shape the Future of Our Planet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8475" y="3105431"/>
            <a:ext cx="5088835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 smtClean="0"/>
              <a:t>Committed </a:t>
            </a:r>
            <a:r>
              <a:rPr lang="en-US" dirty="0"/>
              <a:t>to preserving resources while creating products that help the construction community build a better world.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7569641" y="2601575"/>
            <a:ext cx="4222143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/>
              <a:t>The </a:t>
            </a:r>
            <a:r>
              <a:rPr lang="en-US" dirty="0" err="1"/>
              <a:t>Zurn</a:t>
            </a:r>
            <a:r>
              <a:rPr lang="en-US" dirty="0"/>
              <a:t> suite of sustainable, green products include 1/8 gallon ultra low flow urinals, high-efficiency (HET) pressure-assist toilets, 1.28 </a:t>
            </a:r>
            <a:r>
              <a:rPr lang="en-US" dirty="0" err="1"/>
              <a:t>gpf</a:t>
            </a:r>
            <a:r>
              <a:rPr lang="en-US" dirty="0"/>
              <a:t> ultra low flow flush valve fixtures, and much more!</a:t>
            </a:r>
          </a:p>
        </p:txBody>
      </p:sp>
      <p:pic>
        <p:nvPicPr>
          <p:cNvPr id="3076" name="Picture 4" descr="http://www.zurn.com/PublishingImages/ThinkG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634" y="1666944"/>
            <a:ext cx="1641420" cy="278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urn.com/SiteAssets/Pages/HETT/Z56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08" y="1355596"/>
            <a:ext cx="941705" cy="10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ontent.zurn.com/web_images/product_images/Large/Z5755-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377" y="1003051"/>
            <a:ext cx="1434686" cy="14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74" y="632359"/>
            <a:ext cx="44291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Flowers, Spring, Sun, Nature, Rest, Landscap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1504" y="1983989"/>
            <a:ext cx="169699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nbeams, Forest, Trees, Natur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83989"/>
            <a:ext cx="20924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andscape, Environment, Nature, Trees, Forest, Riv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14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817" r="12903"/>
          <a:stretch/>
        </p:blipFill>
        <p:spPr bwMode="auto">
          <a:xfrm>
            <a:off x="8572500" y="1983989"/>
            <a:ext cx="3619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14322" y="2112021"/>
            <a:ext cx="3900362" cy="10519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III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18924" y="3172077"/>
            <a:ext cx="3544311" cy="15426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/>
              <a:t>Investing in a Greener Future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4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2"/>
            <a:ext cx="4834581" cy="94879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Our warehouse is Energy Star rated and equipped with sensor-activated lighting.</a:t>
            </a:r>
          </a:p>
        </p:txBody>
      </p:sp>
      <p:graphicFrame>
        <p:nvGraphicFramePr>
          <p:cNvPr id="10" name="Content Placeholder 9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9167616"/>
              </p:ext>
            </p:extLst>
          </p:nvPr>
        </p:nvGraphicFramePr>
        <p:xfrm>
          <a:off x="6479697" y="627694"/>
          <a:ext cx="5100005" cy="511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on the Savings</a:t>
            </a:r>
            <a:endParaRPr lang="en-US" dirty="0"/>
          </a:p>
        </p:txBody>
      </p:sp>
      <p:pic>
        <p:nvPicPr>
          <p:cNvPr id="11268" name="Picture 4" descr="http://www.toshiba.com/images/showcase/tv/research-center/tech-guides/energy-star-log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385" y="2848094"/>
            <a:ext cx="1644793" cy="16980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upload.wikimedia.org/wikipedia/commons/3/31/06_Spiral_CFL_Bulb_2010-03-08_(white_back)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7" b="96709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20860">
            <a:off x="8412730" y="2362530"/>
            <a:ext cx="1205102" cy="227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943" y="2871258"/>
            <a:ext cx="2589805" cy="17197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409700" y="4865385"/>
            <a:ext cx="5438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Our fleet is diesel energy-efficient </a:t>
            </a:r>
            <a:r>
              <a:rPr lang="en-US" sz="2200" dirty="0" smtClean="0"/>
              <a:t>with vehicles getting </a:t>
            </a:r>
            <a:r>
              <a:rPr lang="en-US" sz="2200" dirty="0"/>
              <a:t>an </a:t>
            </a:r>
            <a:r>
              <a:rPr lang="en-US" sz="2200" dirty="0" smtClean="0"/>
              <a:t>average 42-43 MPG.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7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2827" y="870890"/>
            <a:ext cx="6229165" cy="4660777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en-US" sz="1800" b="1" dirty="0" smtClean="0"/>
              <a:t>Waste Disposal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Over 65% of our waste is recycled, rather than landfilled</a:t>
            </a:r>
            <a:br>
              <a:rPr lang="en-US" sz="1800" dirty="0" smtClean="0"/>
            </a:br>
            <a:r>
              <a:rPr lang="en-US" sz="1800" dirty="0" smtClean="0"/>
              <a:t>Over 250 tons of materials recycled annually</a:t>
            </a:r>
            <a:br>
              <a:rPr lang="en-US" sz="1800" dirty="0" smtClean="0"/>
            </a:br>
            <a:r>
              <a:rPr lang="en-US" sz="1800" dirty="0" smtClean="0"/>
              <a:t>Recycling Program for production, office and employee waste</a:t>
            </a:r>
          </a:p>
          <a:p>
            <a:pPr fontAlgn="base">
              <a:lnSpc>
                <a:spcPct val="100000"/>
              </a:lnSpc>
            </a:pPr>
            <a:r>
              <a:rPr lang="en-US" sz="1800" b="1" dirty="0" smtClean="0"/>
              <a:t>Sustainable </a:t>
            </a:r>
            <a:r>
              <a:rPr lang="en-US" sz="1800" b="1" dirty="0"/>
              <a:t>Packaging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Save 60 tons of virgin plastic resin annually through use of a lower weight plastic container</a:t>
            </a:r>
          </a:p>
          <a:p>
            <a:pPr fontAlgn="base">
              <a:lnSpc>
                <a:spcPct val="100000"/>
              </a:lnSpc>
            </a:pPr>
            <a:r>
              <a:rPr lang="en-US" sz="1800" dirty="0"/>
              <a:t> </a:t>
            </a:r>
            <a:r>
              <a:rPr lang="en-US" sz="1800" b="1" dirty="0" smtClean="0"/>
              <a:t>Estimated </a:t>
            </a:r>
            <a:r>
              <a:rPr lang="en-US" sz="1800" b="1" dirty="0"/>
              <a:t>environmental savings based on one year for corrugated cardboard production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Trees conserved -14,185</a:t>
            </a:r>
            <a:br>
              <a:rPr lang="en-US" sz="1800" dirty="0"/>
            </a:br>
            <a:r>
              <a:rPr lang="en-US" sz="1800" dirty="0"/>
              <a:t>GHG conserved - 1087 metric tons</a:t>
            </a:r>
            <a:br>
              <a:rPr lang="en-US" sz="1800" dirty="0"/>
            </a:br>
            <a:r>
              <a:rPr lang="en-US" sz="1800" dirty="0"/>
              <a:t>Energy conserved - 7444 million BTUs</a:t>
            </a:r>
            <a:br>
              <a:rPr lang="en-US" sz="1800" dirty="0"/>
            </a:br>
            <a:r>
              <a:rPr lang="en-US" sz="1800" dirty="0"/>
              <a:t>Water conserved - 5,840,800 gallons</a:t>
            </a:r>
            <a:br>
              <a:rPr lang="en-US" sz="1800" dirty="0"/>
            </a:br>
            <a:r>
              <a:rPr lang="en-US" sz="1800" dirty="0"/>
              <a:t>Wastewater creation avoided -7,429,929 gallons</a:t>
            </a:r>
            <a:br>
              <a:rPr lang="en-US" sz="1800" dirty="0"/>
            </a:br>
            <a:r>
              <a:rPr lang="en-US" sz="1800" dirty="0"/>
              <a:t>Landfill space saved - 2754 cubic yards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10027" y="870890"/>
            <a:ext cx="3508202" cy="11835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Bridging the Gap Between Chemistry &amp; Sustainability</a:t>
            </a:r>
            <a:endParaRPr lang="en-US" dirty="0"/>
          </a:p>
        </p:txBody>
      </p:sp>
      <p:pic>
        <p:nvPicPr>
          <p:cNvPr id="11" name="Picture 22" descr="http://topnotchjanitorial.biz/files/2013/03/Spartan-Chemical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437" y="2780578"/>
            <a:ext cx="2649142" cy="19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590" y="507932"/>
            <a:ext cx="6110268" cy="1943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13333" y="3139628"/>
            <a:ext cx="10315518" cy="1974543"/>
            <a:chOff x="390245" y="3503851"/>
            <a:chExt cx="11456495" cy="2192943"/>
          </a:xfrm>
        </p:grpSpPr>
        <p:pic>
          <p:nvPicPr>
            <p:cNvPr id="10254" name="Picture 14" descr="http://www.irem.org/images/irem/log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45" y="4776535"/>
              <a:ext cx="3048000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727" t="7039" r="16244" b="14469"/>
            <a:stretch/>
          </p:blipFill>
          <p:spPr>
            <a:xfrm>
              <a:off x="5311072" y="3770889"/>
              <a:ext cx="1569856" cy="1602224"/>
            </a:xfrm>
            <a:prstGeom prst="rect">
              <a:avLst/>
            </a:prstGeom>
          </p:spPr>
        </p:pic>
        <p:pic>
          <p:nvPicPr>
            <p:cNvPr id="10244" name="Picture 4" descr="http://67.227.200.61/images/NAWBO-Logo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065" y="3981282"/>
              <a:ext cx="2358413" cy="69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ttp://das.ct.gov/Digest/Digest_2009/Logos/DAS%20logo%20teal-gold%20copy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985" y="4984183"/>
              <a:ext cx="1205559" cy="63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http://www.everestbookkeeping.com/wp-content/uploads/2013/04/NMSDC-Logo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65303" y="3889440"/>
              <a:ext cx="1181437" cy="1304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SBA.GOV site - U.S Small Business Administratio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80" y="3880678"/>
              <a:ext cx="2219325" cy="666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2" name="Picture 12" descr="Building  Owners  and  Managers  Association  Internationa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4511" y="4915072"/>
              <a:ext cx="1543753" cy="51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2" name="Picture 22" descr="http://www.czystosc.org/uploads/images/izba/ISSA_Member_Logo-RGB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54703" y="5017063"/>
              <a:ext cx="1140978" cy="679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4" name="Picture 24" descr="https://americanlaundrynews.com/sites/default/files/styles/large/public/images/articles/main/logo-ieha.jpg?itok=jzbu08bn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77273" y="3503851"/>
              <a:ext cx="1343279" cy="1310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35781" y="2629912"/>
            <a:ext cx="1005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665 New Britain Avenue, Newington, CT   </a:t>
            </a:r>
            <a:r>
              <a:rPr lang="en-US" dirty="0" smtClean="0">
                <a:sym typeface="Wingdings" panose="05000000000000000000" pitchFamily="2" charset="2"/>
              </a:rPr>
              <a:t></a:t>
            </a:r>
            <a:r>
              <a:rPr lang="en-US" dirty="0" smtClean="0"/>
              <a:t>   1-800-818-0531   </a:t>
            </a:r>
            <a:r>
              <a:rPr lang="en-US" dirty="0">
                <a:sym typeface="Wingdings" panose="05000000000000000000" pitchFamily="2" charset="2"/>
              </a:rPr>
              <a:t></a:t>
            </a:r>
            <a:r>
              <a:rPr lang="en-US" dirty="0"/>
              <a:t> </a:t>
            </a:r>
            <a:r>
              <a:rPr lang="en-US" dirty="0" smtClean="0"/>
              <a:t>  www.ccsupplies.com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6407" y="5267915"/>
            <a:ext cx="1047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Diversity vendors </a:t>
            </a:r>
            <a:r>
              <a:rPr lang="en-US" sz="1400" dirty="0" smtClean="0"/>
              <a:t>partnering and </a:t>
            </a:r>
            <a:r>
              <a:rPr lang="en-US" sz="1400" dirty="0"/>
              <a:t>creating solutions that work.</a:t>
            </a:r>
            <a:endParaRPr lang="en-US" sz="1400" dirty="0" smtClean="0"/>
          </a:p>
          <a:p>
            <a:pPr algn="ctr"/>
            <a:r>
              <a:rPr lang="en-US" sz="1400" dirty="0" smtClean="0"/>
              <a:t>Our presentation was prepared by </a:t>
            </a:r>
            <a:r>
              <a:rPr lang="en-US" sz="1400" dirty="0" err="1" smtClean="0"/>
              <a:t>Jantris</a:t>
            </a:r>
            <a:r>
              <a:rPr lang="en-US" sz="1400" dirty="0" smtClean="0"/>
              <a:t> Marketing Services, LLC – A Certified Minority Business Enterprise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14322" y="2112021"/>
            <a:ext cx="3900362" cy="10519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51292" y="3479574"/>
            <a:ext cx="3544311" cy="154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/>
              <a:t>Where We Are Now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2549"/>
            <a:ext cx="2118755" cy="3200400"/>
          </a:xfrm>
          <a:prstGeom prst="rect">
            <a:avLst/>
          </a:prstGeom>
        </p:spPr>
      </p:pic>
      <p:pic>
        <p:nvPicPr>
          <p:cNvPr id="7" name="Picture 6" descr="Closeup of plant shoot" title="Slide Design Pictur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480" y="1982549"/>
            <a:ext cx="1697102" cy="3200400"/>
          </a:xfrm>
          <a:prstGeom prst="rect">
            <a:avLst/>
          </a:prstGeom>
        </p:spPr>
      </p:pic>
      <p:pic>
        <p:nvPicPr>
          <p:cNvPr id="8" name="Picture 4" descr="http://images.cdn.fotopedia.com/flickr-449593495-origin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2000"/>
                    </a14:imgEffect>
                    <a14:imgEffect>
                      <a14:brightnessContrast bright="1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05" t="95" r="384" b="357"/>
          <a:stretch/>
        </p:blipFill>
        <p:spPr bwMode="auto">
          <a:xfrm>
            <a:off x="8502031" y="1982549"/>
            <a:ext cx="3689969" cy="320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2"/>
            <a:ext cx="4764523" cy="1373035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Providing cost-effective solutions with transparent, sustainable operations is a core value of C&amp;C Janitorial Supplies.</a:t>
            </a:r>
          </a:p>
        </p:txBody>
      </p:sp>
      <p:graphicFrame>
        <p:nvGraphicFramePr>
          <p:cNvPr id="10" name="Content Placeholder 9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545085"/>
              </p:ext>
            </p:extLst>
          </p:nvPr>
        </p:nvGraphicFramePr>
        <p:xfrm>
          <a:off x="6479697" y="627694"/>
          <a:ext cx="5100005" cy="511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409700" y="3117507"/>
            <a:ext cx="460436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We understand that the way to reduce impact on the environment is to look at the entire product life-cycle.</a:t>
            </a:r>
          </a:p>
        </p:txBody>
      </p:sp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Ahead of the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2"/>
            <a:ext cx="4335645" cy="3396044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Through our affiliation with the </a:t>
            </a:r>
            <a:r>
              <a:rPr lang="en-US" b="1" dirty="0" smtClean="0">
                <a:solidFill>
                  <a:srgbClr val="006600"/>
                </a:solidFill>
              </a:rPr>
              <a:t>Biodegradable Products Institute</a:t>
            </a:r>
            <a:r>
              <a:rPr lang="en-US" dirty="0" smtClean="0"/>
              <a:t>, we are able to stay informed of the benefits and availability of biodegradable and compostable materials.</a:t>
            </a:r>
            <a:endParaRPr lang="en-US" dirty="0"/>
          </a:p>
        </p:txBody>
      </p:sp>
      <p:graphicFrame>
        <p:nvGraphicFramePr>
          <p:cNvPr id="10" name="Content Placeholder 9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2350219"/>
              </p:ext>
            </p:extLst>
          </p:nvPr>
        </p:nvGraphicFramePr>
        <p:xfrm>
          <a:off x="6479697" y="627694"/>
          <a:ext cx="5100005" cy="511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http://www.azom.com/images/bpi_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128" y="4312381"/>
            <a:ext cx="2390681" cy="10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601" y="3100430"/>
            <a:ext cx="3231463" cy="361368"/>
          </a:xfrm>
          <a:prstGeom prst="rect">
            <a:avLst/>
          </a:prstGeom>
        </p:spPr>
      </p:pic>
      <p:pic>
        <p:nvPicPr>
          <p:cNvPr id="1033" name="Picture 9" descr="http://www.taylortools.com/images/diamabrush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695" y="3690826"/>
            <a:ext cx="1931507" cy="5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930" y="-15225"/>
            <a:ext cx="9371949" cy="1183566"/>
          </a:xfrm>
        </p:spPr>
        <p:txBody>
          <a:bodyPr>
            <a:normAutofit/>
          </a:bodyPr>
          <a:lstStyle/>
          <a:p>
            <a:r>
              <a:rPr lang="en-US" sz="3100" dirty="0"/>
              <a:t>We Partner with Those Who Share Our Focus</a:t>
            </a:r>
          </a:p>
        </p:txBody>
      </p:sp>
      <p:graphicFrame>
        <p:nvGraphicFramePr>
          <p:cNvPr id="10" name="Content Placeholder 9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3556436"/>
              </p:ext>
            </p:extLst>
          </p:nvPr>
        </p:nvGraphicFramePr>
        <p:xfrm>
          <a:off x="6819561" y="627694"/>
          <a:ext cx="5100005" cy="511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97603" y="1192142"/>
            <a:ext cx="5444252" cy="20851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smtClean="0"/>
              <a:t>We align with key manufacturers that have proven consistent sustainability work and performance to further the use and recovery of biodegradable materials and to promote the harmonization of standards.</a:t>
            </a:r>
            <a:endParaRPr lang="en-US" dirty="0"/>
          </a:p>
        </p:txBody>
      </p:sp>
      <p:pic>
        <p:nvPicPr>
          <p:cNvPr id="12" name="Picture 10" descr="Unger Professiona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111" y="4725003"/>
            <a:ext cx="1076242" cy="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://topnotchjanitorial.biz/files/2013/03/Spartan-Chemicals-Logo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590" y="4704865"/>
            <a:ext cx="825388" cy="9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http://www.gp.com/~/media/Corporate/GPCOM/Images/Logos-and-Photos/Brands/GP%20Corporate/GP%20Logo%20Color/gp-horiz-color.jpg.ashx?force=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00" y="4038630"/>
            <a:ext cx="2316229" cy="4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nasscoinc.com/assets/images/brand/andersenmatting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9980" y="5441355"/>
            <a:ext cx="1438556" cy="3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dell Corporation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94" y="5046176"/>
            <a:ext cx="1059680" cy="4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kabdental.com/small-dental-equipment/waste-disposal-system/janibell-logo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764" y="3948097"/>
            <a:ext cx="1484175" cy="3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.E.T.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634" y="4781486"/>
            <a:ext cx="346838" cy="4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greenwave.us.com/images/web_logo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169" y="5493015"/>
            <a:ext cx="2544420" cy="31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nortonprocleaning.com/uploadedImages/SGnortonprocleaning/Images/logo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167" y="5034544"/>
            <a:ext cx="1133081" cy="4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hensonsales.com/images/malish-logo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78" y="4053055"/>
            <a:ext cx="478359" cy="5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ttp://teamsca.slipstreamstudio.com/assets/crew/sca_logo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110" y="5305270"/>
            <a:ext cx="1163437" cy="4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035" y="4191107"/>
            <a:ext cx="1011813" cy="779095"/>
          </a:xfrm>
          <a:prstGeom prst="rect">
            <a:avLst/>
          </a:prstGeom>
        </p:spPr>
      </p:pic>
      <p:pic>
        <p:nvPicPr>
          <p:cNvPr id="1028" name="Picture 4" descr="http://thepaperbarn.net/nss-folder/Pacific%20Logos/IPC-Eagle-Logo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533" y="4858525"/>
            <a:ext cx="1349657" cy="3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p.marketadvantageplus.com/wp-content/uploads/2009/07/stearns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372" y="4336296"/>
            <a:ext cx="1060952" cy="4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arpandwaldrip.com/noramco.gi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926" y="4308849"/>
            <a:ext cx="916383" cy="3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673" y="4564048"/>
            <a:ext cx="1436066" cy="3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media.dealerfire.com/websites/771/content/simoniz2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42" y="3164707"/>
            <a:ext cx="1187702" cy="69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static.squarespace.com/static/5212795ce4b0750ce7ea0bc2/5213f331e4b01f4a9dc274de/5213f332e4b0b7110550da9e/1377039260955/Host%20Green%20Clean%20and%20Dry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118" y="3583886"/>
            <a:ext cx="1506246" cy="4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daytonjanitorialsupplies.com/wp-content/uploads/2013/05/torkLogo.pn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599" y="3381496"/>
            <a:ext cx="822435" cy="4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061" y="3303965"/>
            <a:ext cx="734784" cy="3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Ergo Toilet Bowl Brush/Swab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674" y="3494655"/>
            <a:ext cx="1186275" cy="22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7" y="276087"/>
            <a:ext cx="4440358" cy="1183566"/>
          </a:xfrm>
        </p:spPr>
        <p:txBody>
          <a:bodyPr/>
          <a:lstStyle/>
          <a:p>
            <a:r>
              <a:rPr lang="en-US" dirty="0" smtClean="0"/>
              <a:t>The Future of Green Cleaning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2"/>
            <a:ext cx="5097632" cy="3396044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As more forward-thinking advancements which address environmental concerns are presented, we plan to take full advantage of new, sustainable opportunities.</a:t>
            </a:r>
            <a:endParaRPr lang="en-US" dirty="0"/>
          </a:p>
        </p:txBody>
      </p:sp>
      <p:graphicFrame>
        <p:nvGraphicFramePr>
          <p:cNvPr id="10" name="Content Placeholder 9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5227999"/>
              </p:ext>
            </p:extLst>
          </p:nvPr>
        </p:nvGraphicFramePr>
        <p:xfrm>
          <a:off x="6479697" y="627694"/>
          <a:ext cx="5100005" cy="511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s3.amazonaws.com/CIS_IMAGES/LARGE/UNS8200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306" y="3196039"/>
            <a:ext cx="1979280" cy="19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21.geccdn.net/site/images/n-picgroup/TDL_SCF24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455" l="6545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910" y="4147891"/>
            <a:ext cx="2294878" cy="22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escoinc.com/content/images/thumbs/0002638_malish-clean-grit-rotary-brushes_300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33" b="92667" l="26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165" y="3948913"/>
            <a:ext cx="1688201" cy="16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2"/>
            <a:ext cx="4764523" cy="339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dirty="0" smtClean="0"/>
              <a:t>are committed to the environment and support sustainability programs like Georgia Pacific’s Green by Design - Reduce</a:t>
            </a:r>
            <a:r>
              <a:rPr lang="en-US" dirty="0"/>
              <a:t>, Reuse, </a:t>
            </a:r>
            <a:r>
              <a:rPr lang="en-US" dirty="0" smtClean="0"/>
              <a:t>Recycle program.</a:t>
            </a:r>
            <a:endParaRPr lang="en-US" dirty="0"/>
          </a:p>
        </p:txBody>
      </p:sp>
      <p:graphicFrame>
        <p:nvGraphicFramePr>
          <p:cNvPr id="10" name="Content Placeholder 9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5766253"/>
              </p:ext>
            </p:extLst>
          </p:nvPr>
        </p:nvGraphicFramePr>
        <p:xfrm>
          <a:off x="6479697" y="627694"/>
          <a:ext cx="5100005" cy="511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du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965" y="4288184"/>
            <a:ext cx="1535568" cy="15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850" y="4288184"/>
            <a:ext cx="1535568" cy="15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cyc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735" y="4288184"/>
            <a:ext cx="1535568" cy="15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gp.com/~/media/Corporate/GPCOM/Images/Sustainability/Timeline-Photos/2007_green_by_design.ash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819" y="2986332"/>
            <a:ext cx="2290367" cy="111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Order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2"/>
            <a:ext cx="2771683" cy="339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have simplified our online catalog order entry access to identify “Green Seal” and other green certifications for customer ease.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4477" y="1686757"/>
            <a:ext cx="4394418" cy="3122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450" y="2778712"/>
            <a:ext cx="3870665" cy="295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186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864</Words>
  <Application>Microsoft Office PowerPoint</Application>
  <PresentationFormat>Widescreen</PresentationFormat>
  <Paragraphs>134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Corbel</vt:lpstr>
      <vt:lpstr>Wingdings</vt:lpstr>
      <vt:lpstr>Calibri</vt:lpstr>
      <vt:lpstr>Arial</vt:lpstr>
      <vt:lpstr>Ecology 16x9</vt:lpstr>
      <vt:lpstr>CONNECTICUT            Working Green</vt:lpstr>
      <vt:lpstr>AGENDA</vt:lpstr>
      <vt:lpstr>PowerPoint Presentation</vt:lpstr>
      <vt:lpstr>Core Values</vt:lpstr>
      <vt:lpstr>Staying Ahead of the Curve</vt:lpstr>
      <vt:lpstr>We Partner with Those Who Share Our Focus</vt:lpstr>
      <vt:lpstr>The Future of Green Cleaning Performance</vt:lpstr>
      <vt:lpstr>Sustainability at Work</vt:lpstr>
      <vt:lpstr>Click to Order Online</vt:lpstr>
      <vt:lpstr>Easy to Follow Reporting</vt:lpstr>
      <vt:lpstr>PowerPoint Presentation</vt:lpstr>
      <vt:lpstr>Sustainability At School</vt:lpstr>
      <vt:lpstr>Sustainability Targets</vt:lpstr>
      <vt:lpstr>Sustainability in Action</vt:lpstr>
      <vt:lpstr>Environmentally Friendly Tableware</vt:lpstr>
      <vt:lpstr>Environmentally Positive</vt:lpstr>
      <vt:lpstr>Recycling Simplified.</vt:lpstr>
      <vt:lpstr>The Ultimate Green Cleaning Machines</vt:lpstr>
      <vt:lpstr>Oxo-Biodegradable  Can Liners and Garbage Bags</vt:lpstr>
      <vt:lpstr>Environmentally Preferred Carpet Cleaning System</vt:lpstr>
      <vt:lpstr>Innovation Will Shape the Future of Our Planet</vt:lpstr>
      <vt:lpstr>PowerPoint Presentation</vt:lpstr>
      <vt:lpstr>Switch on the Savings</vt:lpstr>
      <vt:lpstr>Bridging the Gap Between Chemistry &amp; Sustainability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2014-06-06T18:08:52Z</dcterms:created>
  <dcterms:modified xsi:type="dcterms:W3CDTF">2014-06-18T02:57:10Z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